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8" r:id="rId6"/>
    <p:sldId id="260" r:id="rId7"/>
    <p:sldId id="274" r:id="rId8"/>
    <p:sldId id="267" r:id="rId9"/>
    <p:sldId id="261" r:id="rId10"/>
    <p:sldId id="285" r:id="rId11"/>
    <p:sldId id="263" r:id="rId12"/>
    <p:sldId id="276" r:id="rId13"/>
    <p:sldId id="277" r:id="rId14"/>
    <p:sldId id="278" r:id="rId15"/>
    <p:sldId id="287" r:id="rId16"/>
    <p:sldId id="288" r:id="rId17"/>
    <p:sldId id="289" r:id="rId18"/>
    <p:sldId id="290" r:id="rId19"/>
    <p:sldId id="291" r:id="rId20"/>
    <p:sldId id="292" r:id="rId21"/>
    <p:sldId id="271" r:id="rId22"/>
    <p:sldId id="282" r:id="rId23"/>
    <p:sldId id="286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CCFF"/>
    <a:srgbClr val="FFCC99"/>
    <a:srgbClr val="99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2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F8BED-38B0-469A-90C9-FDF1E6B9DFDB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19433-6C8B-4209-92FF-8AB842963FD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75474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5307E8-13D1-4545-8C32-4AA15095FE57}" type="datetimeFigureOut">
              <a:rPr lang="uk-UA" smtClean="0"/>
              <a:pPr/>
              <a:t>14.12.2016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34CC2C-81CF-48D7-BB64-759E3773C12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Телеком услуги 21го века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Проект «</a:t>
            </a:r>
            <a:r>
              <a:rPr lang="en-US" sz="2400" dirty="0" smtClean="0"/>
              <a:t>Fly Internet</a:t>
            </a:r>
            <a:r>
              <a:rPr lang="ru-RU" sz="2400" dirty="0" smtClean="0"/>
              <a:t>»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Потенциал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467544" y="1747664"/>
            <a:ext cx="4191000" cy="457200"/>
          </a:xfrm>
          <a:prstGeom prst="rect">
            <a:avLst/>
          </a:prstGeom>
          <a:noFill/>
          <a:ln w="19050" algn="ctr">
            <a:solidFill>
              <a:srgbClr val="CC0000"/>
            </a:solidFill>
            <a:miter lim="800000"/>
            <a:headEnd/>
            <a:tailEnd/>
          </a:ln>
        </p:spPr>
        <p:txBody>
          <a:bodyPr lIns="36000" tIns="47583" rIns="36000" bIns="47583" anchor="ctr" anchorCtr="1"/>
          <a:lstStyle/>
          <a:p>
            <a:pPr algn="ctr" defTabSz="973138">
              <a:spcBef>
                <a:spcPct val="20000"/>
              </a:spcBef>
              <a:buClr>
                <a:srgbClr val="646464"/>
              </a:buClr>
              <a:buFont typeface="Wingdings" pitchFamily="2" charset="2"/>
              <a:buNone/>
            </a:pPr>
            <a:r>
              <a:rPr lang="ru-RU" sz="1600" dirty="0">
                <a:latin typeface="Helvetica" pitchFamily="34" charset="0"/>
              </a:rPr>
              <a:t>Причины перехода к другому </a:t>
            </a:r>
            <a:r>
              <a:rPr lang="ru-RU" sz="1600" dirty="0" smtClean="0">
                <a:latin typeface="Helvetica" pitchFamily="34" charset="0"/>
              </a:rPr>
              <a:t>провайдеру</a:t>
            </a:r>
            <a:endParaRPr lang="ru-RU" sz="1600" dirty="0">
              <a:latin typeface="Helvetica" pitchFamily="34" charset="0"/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1231776" y="2425774"/>
            <a:ext cx="3124200" cy="261152"/>
          </a:xfrm>
          <a:prstGeom prst="rect">
            <a:avLst/>
          </a:prstGeom>
          <a:solidFill>
            <a:schemeClr val="bg2"/>
          </a:solidFill>
          <a:ln w="12700" algn="ctr">
            <a:noFill/>
            <a:miter lim="800000"/>
            <a:headEnd/>
            <a:tailEnd/>
          </a:ln>
        </p:spPr>
        <p:txBody>
          <a:bodyPr lIns="84555" tIns="43969" rIns="84555" bIns="43969">
            <a:spAutoFit/>
          </a:bodyPr>
          <a:lstStyle/>
          <a:p>
            <a:pPr algn="ctr" defTabSz="858838" eaLnBrk="0" hangingPunct="0">
              <a:lnSpc>
                <a:spcPct val="80000"/>
              </a:lnSpc>
              <a:spcBef>
                <a:spcPct val="40000"/>
              </a:spcBef>
            </a:pPr>
            <a:r>
              <a:rPr lang="ru-RU" sz="1400" b="1" dirty="0">
                <a:latin typeface="Helvetica" pitchFamily="34" charset="0"/>
              </a:rPr>
              <a:t>Потенциальная </a:t>
            </a:r>
            <a:r>
              <a:rPr lang="ru-RU" sz="1400" b="1" dirty="0" smtClean="0">
                <a:latin typeface="Helvetica" pitchFamily="34" charset="0"/>
              </a:rPr>
              <a:t>база</a:t>
            </a:r>
            <a:endParaRPr lang="ru-RU" sz="1400" b="1" dirty="0">
              <a:latin typeface="Helvetica" pitchFamily="34" charset="0"/>
            </a:endParaRPr>
          </a:p>
        </p:txBody>
      </p:sp>
      <p:sp>
        <p:nvSpPr>
          <p:cNvPr id="6" name="AutoShape 10"/>
          <p:cNvSpPr>
            <a:spLocks/>
          </p:cNvSpPr>
          <p:nvPr/>
        </p:nvSpPr>
        <p:spPr bwMode="auto">
          <a:xfrm rot="5400000">
            <a:off x="1813384" y="2326568"/>
            <a:ext cx="381000" cy="1391816"/>
          </a:xfrm>
          <a:prstGeom prst="leftBrace">
            <a:avLst>
              <a:gd name="adj1" fmla="val 66667"/>
              <a:gd name="adj2" fmla="val 50000"/>
            </a:avLst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aphicFrame>
        <p:nvGraphicFramePr>
          <p:cNvPr id="28674" name="Object 3"/>
          <p:cNvGraphicFramePr>
            <a:graphicFrameLocks noChangeAspect="1"/>
          </p:cNvGraphicFramePr>
          <p:nvPr/>
        </p:nvGraphicFramePr>
        <p:xfrm>
          <a:off x="659953" y="3180184"/>
          <a:ext cx="4056063" cy="2409056"/>
        </p:xfrm>
        <a:graphic>
          <a:graphicData uri="http://schemas.openxmlformats.org/presentationml/2006/ole">
            <p:oleObj spid="_x0000_s28674" name="Диаграмма" r:id="rId5" imgW="6067461" imgH="3171720" progId="MSGraph.Chart.8">
              <p:embed followColorScheme="full"/>
            </p:oleObj>
          </a:graphicData>
        </a:graphic>
      </p:graphicFrame>
      <p:sp>
        <p:nvSpPr>
          <p:cNvPr id="10" name="AutoShape 10"/>
          <p:cNvSpPr>
            <a:spLocks/>
          </p:cNvSpPr>
          <p:nvPr/>
        </p:nvSpPr>
        <p:spPr bwMode="auto">
          <a:xfrm rot="5400000">
            <a:off x="3697424" y="2431368"/>
            <a:ext cx="381000" cy="1224136"/>
          </a:xfrm>
          <a:prstGeom prst="leftBrace">
            <a:avLst>
              <a:gd name="adj1" fmla="val 66667"/>
              <a:gd name="adj2" fmla="val 50000"/>
            </a:avLst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724400" y="990600"/>
            <a:ext cx="4096072" cy="457200"/>
          </a:xfrm>
          <a:prstGeom prst="rect">
            <a:avLst/>
          </a:prstGeom>
          <a:solidFill>
            <a:srgbClr val="80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77365" tIns="77365" rIns="77365" bIns="77365" anchor="ctr"/>
          <a:lstStyle/>
          <a:p>
            <a:pPr algn="ctr" defTabSz="1035050" eaLnBrk="0" hangingPunct="0">
              <a:lnSpc>
                <a:spcPct val="90000"/>
              </a:lnSpc>
            </a:pPr>
            <a:r>
              <a:rPr lang="ru-RU" sz="1400" b="1" dirty="0">
                <a:solidFill>
                  <a:schemeClr val="bg1"/>
                </a:solidFill>
              </a:rPr>
              <a:t>ЧТО </a:t>
            </a:r>
            <a:r>
              <a:rPr lang="ru-RU" sz="1400" b="1" dirty="0" smtClean="0">
                <a:solidFill>
                  <a:schemeClr val="bg1"/>
                </a:solidFill>
              </a:rPr>
              <a:t>мы предложим клиентам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724400" y="1524000"/>
            <a:ext cx="4096072" cy="1981200"/>
          </a:xfrm>
          <a:prstGeom prst="homePlate">
            <a:avLst>
              <a:gd name="adj" fmla="val 0"/>
            </a:avLst>
          </a:prstGeom>
          <a:noFill/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68288" indent="-268288" defTabSz="966788">
              <a:lnSpc>
                <a:spcPct val="70000"/>
              </a:lnSpc>
              <a:spcBef>
                <a:spcPts val="1100"/>
              </a:spcBef>
              <a:buClr>
                <a:srgbClr val="ED1C24"/>
              </a:buClr>
              <a:buFont typeface="Wingdings" pitchFamily="2" charset="2"/>
              <a:buChar char="n"/>
            </a:pPr>
            <a:r>
              <a:rPr lang="ru-RU" sz="1400" dirty="0">
                <a:latin typeface="Helvetica" pitchFamily="34" charset="0"/>
              </a:rPr>
              <a:t>Скорость выше конкурентов</a:t>
            </a:r>
          </a:p>
          <a:p>
            <a:pPr marL="268288" indent="-268288" defTabSz="966788">
              <a:lnSpc>
                <a:spcPct val="70000"/>
              </a:lnSpc>
              <a:spcBef>
                <a:spcPts val="1100"/>
              </a:spcBef>
              <a:buClr>
                <a:srgbClr val="ED1C24"/>
              </a:buClr>
              <a:buFont typeface="Wingdings" pitchFamily="2" charset="2"/>
              <a:buChar char="n"/>
            </a:pPr>
            <a:r>
              <a:rPr lang="ru-RU" sz="1400" dirty="0">
                <a:latin typeface="Helvetica" pitchFamily="34" charset="0"/>
              </a:rPr>
              <a:t>Высокое качество предоставляемых услуг</a:t>
            </a:r>
          </a:p>
          <a:p>
            <a:pPr marL="268288" indent="-268288" defTabSz="966788">
              <a:lnSpc>
                <a:spcPct val="70000"/>
              </a:lnSpc>
              <a:spcBef>
                <a:spcPts val="1100"/>
              </a:spcBef>
              <a:buClr>
                <a:srgbClr val="ED1C24"/>
              </a:buClr>
              <a:buFont typeface="Wingdings" pitchFamily="2" charset="2"/>
              <a:buChar char="n"/>
            </a:pPr>
            <a:r>
              <a:rPr lang="ru-RU" sz="1400" dirty="0" smtClean="0">
                <a:latin typeface="Helvetica" pitchFamily="34" charset="0"/>
              </a:rPr>
              <a:t>Высокий технологический уровень </a:t>
            </a:r>
            <a:r>
              <a:rPr lang="ru-RU" sz="1400" dirty="0">
                <a:latin typeface="Helvetica" pitchFamily="34" charset="0"/>
              </a:rPr>
              <a:t>поддержки</a:t>
            </a:r>
          </a:p>
          <a:p>
            <a:pPr marL="268288" indent="-268288" defTabSz="966788">
              <a:lnSpc>
                <a:spcPct val="70000"/>
              </a:lnSpc>
              <a:spcBef>
                <a:spcPts val="1100"/>
              </a:spcBef>
              <a:buClr>
                <a:srgbClr val="ED1C24"/>
              </a:buClr>
              <a:buFont typeface="Wingdings" pitchFamily="2" charset="2"/>
              <a:buChar char="n"/>
            </a:pPr>
            <a:r>
              <a:rPr lang="ru-RU" sz="1400" dirty="0" smtClean="0">
                <a:latin typeface="Helvetica" pitchFamily="34" charset="0"/>
              </a:rPr>
              <a:t>Дополнительные </a:t>
            </a:r>
            <a:r>
              <a:rPr lang="ru-RU" sz="1400" dirty="0">
                <a:latin typeface="Helvetica" pitchFamily="34" charset="0"/>
              </a:rPr>
              <a:t>услуги и сервисы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4724400" y="3763963"/>
            <a:ext cx="4096072" cy="457200"/>
          </a:xfrm>
          <a:prstGeom prst="rect">
            <a:avLst/>
          </a:prstGeom>
          <a:solidFill>
            <a:srgbClr val="80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77365" tIns="77365" rIns="77365" bIns="77365" anchor="ctr"/>
          <a:lstStyle/>
          <a:p>
            <a:pPr algn="ctr" defTabSz="1035050" eaLnBrk="0" hangingPunct="0">
              <a:lnSpc>
                <a:spcPct val="90000"/>
              </a:lnSpc>
            </a:pPr>
            <a:r>
              <a:rPr lang="ru-RU" sz="1400" b="1" dirty="0">
                <a:solidFill>
                  <a:schemeClr val="bg1"/>
                </a:solidFill>
              </a:rPr>
              <a:t>На что </a:t>
            </a:r>
            <a:r>
              <a:rPr lang="ru-RU" sz="1400" b="1" dirty="0" smtClean="0">
                <a:solidFill>
                  <a:schemeClr val="bg1"/>
                </a:solidFill>
              </a:rPr>
              <a:t>можно рассчитывать после </a:t>
            </a:r>
            <a:r>
              <a:rPr lang="ru-RU" sz="1400" b="1" dirty="0" err="1" smtClean="0">
                <a:solidFill>
                  <a:schemeClr val="bg1"/>
                </a:solidFill>
              </a:rPr>
              <a:t>старт-апа</a:t>
            </a:r>
            <a:r>
              <a:rPr lang="ru-RU" sz="1400" b="1" dirty="0" smtClean="0">
                <a:solidFill>
                  <a:schemeClr val="bg1"/>
                </a:solidFill>
              </a:rPr>
              <a:t> (покрытие страны )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AutoShap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24400" y="4292600"/>
            <a:ext cx="4096072" cy="1955800"/>
          </a:xfrm>
          <a:prstGeom prst="homePlate">
            <a:avLst>
              <a:gd name="adj" fmla="val 0"/>
            </a:avLst>
          </a:prstGeom>
          <a:noFill/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68288" indent="-268288" defTabSz="966788">
              <a:lnSpc>
                <a:spcPts val="2000"/>
              </a:lnSpc>
              <a:spcBef>
                <a:spcPts val="1100"/>
              </a:spcBef>
              <a:buClr>
                <a:srgbClr val="ED1C24"/>
              </a:buClr>
              <a:buFont typeface="Wingdings" pitchFamily="2" charset="2"/>
              <a:buChar char="n"/>
            </a:pPr>
            <a:r>
              <a:rPr lang="ru-RU" sz="1400" b="1" dirty="0"/>
              <a:t>на</a:t>
            </a:r>
            <a:r>
              <a:rPr lang="ru-RU" sz="1400" dirty="0"/>
              <a:t> </a:t>
            </a:r>
            <a:r>
              <a:rPr lang="ru-RU" sz="1400" b="1" dirty="0" smtClean="0"/>
              <a:t>1,5 </a:t>
            </a:r>
            <a:r>
              <a:rPr lang="ru-RU" sz="1400" b="1" dirty="0"/>
              <a:t>млн. </a:t>
            </a:r>
            <a:r>
              <a:rPr lang="ru-RU" sz="1400" b="1" dirty="0" smtClean="0"/>
              <a:t>активных пользователей 3</a:t>
            </a:r>
            <a:r>
              <a:rPr lang="en-US" sz="1400" b="1" dirty="0" smtClean="0"/>
              <a:t>G </a:t>
            </a:r>
            <a:r>
              <a:rPr lang="ru-RU" sz="1400" b="1" dirty="0" smtClean="0"/>
              <a:t>уже сейчас</a:t>
            </a:r>
            <a:endParaRPr lang="ru-RU" sz="1400" dirty="0"/>
          </a:p>
          <a:p>
            <a:pPr marL="268288" indent="-268288" defTabSz="966788">
              <a:lnSpc>
                <a:spcPts val="2000"/>
              </a:lnSpc>
              <a:spcBef>
                <a:spcPts val="1100"/>
              </a:spcBef>
              <a:buClr>
                <a:srgbClr val="ED1C24"/>
              </a:buClr>
              <a:buFont typeface="Wingdings" pitchFamily="2" charset="2"/>
              <a:buChar char="n"/>
            </a:pPr>
            <a:r>
              <a:rPr lang="ru-RU" sz="1400" b="1" dirty="0" smtClean="0"/>
              <a:t>На</a:t>
            </a:r>
            <a:r>
              <a:rPr lang="ru-RU" sz="1400" dirty="0" smtClean="0"/>
              <a:t> </a:t>
            </a:r>
            <a:r>
              <a:rPr lang="ru-RU" sz="1400" b="1" dirty="0" smtClean="0"/>
              <a:t>4 </a:t>
            </a:r>
            <a:r>
              <a:rPr lang="ru-RU" sz="1400" b="1" dirty="0"/>
              <a:t>млн. </a:t>
            </a:r>
            <a:r>
              <a:rPr lang="ru-RU" sz="1400" b="1" dirty="0" smtClean="0"/>
              <a:t>пользователей смартфонов уже сейчас</a:t>
            </a:r>
            <a:r>
              <a:rPr lang="ru-RU" sz="1400" dirty="0" smtClean="0"/>
              <a:t> (14% </a:t>
            </a:r>
            <a:r>
              <a:rPr lang="ru-RU" sz="1400" dirty="0"/>
              <a:t>от </a:t>
            </a:r>
            <a:r>
              <a:rPr lang="ru-RU" sz="1400" dirty="0" smtClean="0"/>
              <a:t>пользовательского населения страны)</a:t>
            </a:r>
            <a:endParaRPr lang="ru-RU" sz="1400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Этапы проекта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00034" y="642918"/>
            <a:ext cx="2786082" cy="2143140"/>
          </a:xfrm>
          <a:prstGeom prst="rect">
            <a:avLst/>
          </a:prstGeom>
          <a:solidFill>
            <a:srgbClr val="CC0000">
              <a:alpha val="1607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/>
          <a:lstStyle/>
          <a:p>
            <a:pPr>
              <a:buFont typeface="Arial" pitchFamily="34" charset="0"/>
              <a:buChar char="•"/>
            </a:pPr>
            <a:r>
              <a:rPr lang="ru-RU" sz="1600" dirty="0" smtClean="0"/>
              <a:t>Формирование проектного плана: ноябрь 2013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Формирование команды: </a:t>
            </a:r>
            <a:r>
              <a:rPr lang="ru-RU" sz="1600" dirty="0" err="1" smtClean="0"/>
              <a:t>окт</a:t>
            </a:r>
            <a:r>
              <a:rPr lang="ru-RU" sz="1600" dirty="0" smtClean="0"/>
              <a:t> 2013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Формирование задания на «пилот»: дек 2013</a:t>
            </a:r>
            <a:endParaRPr lang="uk-UA" sz="1600" dirty="0"/>
          </a:p>
        </p:txBody>
      </p:sp>
      <p:sp>
        <p:nvSpPr>
          <p:cNvPr id="5" name="AutoShape 26"/>
          <p:cNvSpPr>
            <a:spLocks noChangeArrowheads="1"/>
          </p:cNvSpPr>
          <p:nvPr/>
        </p:nvSpPr>
        <p:spPr bwMode="auto">
          <a:xfrm rot="-5400000">
            <a:off x="3395654" y="1247760"/>
            <a:ext cx="533400" cy="609600"/>
          </a:xfrm>
          <a:custGeom>
            <a:avLst/>
            <a:gdLst>
              <a:gd name="T0" fmla="*/ 381011 w 21600"/>
              <a:gd name="T1" fmla="*/ 0 h 21600"/>
              <a:gd name="T2" fmla="*/ 228596 w 21600"/>
              <a:gd name="T3" fmla="*/ 174159 h 21600"/>
              <a:gd name="T4" fmla="*/ 152389 w 21600"/>
              <a:gd name="T5" fmla="*/ 261253 h 21600"/>
              <a:gd name="T6" fmla="*/ 0 w 21600"/>
              <a:gd name="T7" fmla="*/ 435441 h 21600"/>
              <a:gd name="T8" fmla="*/ 152389 w 21600"/>
              <a:gd name="T9" fmla="*/ 609600 h 21600"/>
              <a:gd name="T10" fmla="*/ 304804 w 21600"/>
              <a:gd name="T11" fmla="*/ 522506 h 21600"/>
              <a:gd name="T12" fmla="*/ 457193 w 21600"/>
              <a:gd name="T13" fmla="*/ 348347 h 21600"/>
              <a:gd name="T14" fmla="*/ 533400 w 21600"/>
              <a:gd name="T15" fmla="*/ 174159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chemeClr val="bg1">
              <a:alpha val="76862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643306" y="1928802"/>
            <a:ext cx="4286280" cy="2143140"/>
          </a:xfrm>
          <a:prstGeom prst="rect">
            <a:avLst/>
          </a:prstGeom>
          <a:solidFill>
            <a:srgbClr val="C0C0C0">
              <a:alpha val="5803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/>
          <a:lstStyle/>
          <a:p>
            <a:pPr>
              <a:buFont typeface="Arial" pitchFamily="34" charset="0"/>
              <a:buChar char="•"/>
            </a:pPr>
            <a:r>
              <a:rPr lang="ru-RU" sz="1600" dirty="0" smtClean="0"/>
              <a:t>Создание продукта: </a:t>
            </a:r>
            <a:r>
              <a:rPr lang="ru-RU" sz="1600" dirty="0" err="1" smtClean="0"/>
              <a:t>апр</a:t>
            </a:r>
            <a:r>
              <a:rPr lang="ru-RU" sz="1600" dirty="0" smtClean="0"/>
              <a:t> 2014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Создание цепочки продаж и обслуживания: май 2014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Разворачивание «</a:t>
            </a:r>
            <a:r>
              <a:rPr lang="ru-RU" sz="1600" dirty="0" err="1" smtClean="0"/>
              <a:t>пилотных</a:t>
            </a:r>
            <a:r>
              <a:rPr lang="ru-RU" sz="1600" dirty="0" smtClean="0"/>
              <a:t>» зон в г. </a:t>
            </a:r>
            <a:r>
              <a:rPr lang="ru-RU" sz="1600" dirty="0" smtClean="0"/>
              <a:t>……: </a:t>
            </a:r>
            <a:r>
              <a:rPr lang="ru-RU" sz="1600" dirty="0" smtClean="0"/>
              <a:t>июль 2014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Получение лицензии на г. Киев</a:t>
            </a:r>
            <a:endParaRPr lang="uk-UA" sz="1600" dirty="0"/>
          </a:p>
        </p:txBody>
      </p:sp>
      <p:sp>
        <p:nvSpPr>
          <p:cNvPr id="7" name="AutoShape 26"/>
          <p:cNvSpPr>
            <a:spLocks noChangeArrowheads="1"/>
          </p:cNvSpPr>
          <p:nvPr/>
        </p:nvSpPr>
        <p:spPr bwMode="auto">
          <a:xfrm rot="-5400000">
            <a:off x="8143904" y="3714756"/>
            <a:ext cx="533400" cy="609600"/>
          </a:xfrm>
          <a:custGeom>
            <a:avLst/>
            <a:gdLst>
              <a:gd name="T0" fmla="*/ 381011 w 21600"/>
              <a:gd name="T1" fmla="*/ 0 h 21600"/>
              <a:gd name="T2" fmla="*/ 228596 w 21600"/>
              <a:gd name="T3" fmla="*/ 174159 h 21600"/>
              <a:gd name="T4" fmla="*/ 152389 w 21600"/>
              <a:gd name="T5" fmla="*/ 261253 h 21600"/>
              <a:gd name="T6" fmla="*/ 0 w 21600"/>
              <a:gd name="T7" fmla="*/ 435441 h 21600"/>
              <a:gd name="T8" fmla="*/ 152389 w 21600"/>
              <a:gd name="T9" fmla="*/ 609600 h 21600"/>
              <a:gd name="T10" fmla="*/ 304804 w 21600"/>
              <a:gd name="T11" fmla="*/ 522506 h 21600"/>
              <a:gd name="T12" fmla="*/ 457193 w 21600"/>
              <a:gd name="T13" fmla="*/ 348347 h 21600"/>
              <a:gd name="T14" fmla="*/ 533400 w 21600"/>
              <a:gd name="T15" fmla="*/ 174159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chemeClr val="bg1">
              <a:alpha val="76862"/>
            </a:schemeClr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072066" y="4429132"/>
            <a:ext cx="3643338" cy="1571636"/>
          </a:xfrm>
          <a:prstGeom prst="rect">
            <a:avLst/>
          </a:prstGeom>
          <a:solidFill>
            <a:srgbClr val="C0C0C0">
              <a:alpha val="5803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/>
          <a:lstStyle/>
          <a:p>
            <a:pPr>
              <a:buFont typeface="Arial" pitchFamily="34" charset="0"/>
              <a:buChar char="•"/>
            </a:pPr>
            <a:r>
              <a:rPr lang="ru-RU" sz="1600" dirty="0" smtClean="0"/>
              <a:t>Венчурные шаги (?)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/>
              <a:t>Старт-ап</a:t>
            </a:r>
            <a:r>
              <a:rPr lang="ru-RU" sz="1600" dirty="0" smtClean="0"/>
              <a:t> в «лицензионных» областях – </a:t>
            </a:r>
            <a:r>
              <a:rPr lang="ru-RU" sz="1600" dirty="0" err="1" smtClean="0"/>
              <a:t>нояб</a:t>
            </a:r>
            <a:r>
              <a:rPr lang="ru-RU" sz="1600" dirty="0" smtClean="0"/>
              <a:t> 2014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Покрытие м/г трасс (2015)</a:t>
            </a:r>
          </a:p>
        </p:txBody>
      </p:sp>
      <p:sp>
        <p:nvSpPr>
          <p:cNvPr id="10" name="AutoShape 37"/>
          <p:cNvSpPr>
            <a:spLocks noChangeArrowheads="1"/>
          </p:cNvSpPr>
          <p:nvPr/>
        </p:nvSpPr>
        <p:spPr bwMode="auto">
          <a:xfrm>
            <a:off x="428596" y="4000504"/>
            <a:ext cx="4357718" cy="2428892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 smtClean="0"/>
              <a:t>Ключевой аспект:</a:t>
            </a:r>
          </a:p>
          <a:p>
            <a:r>
              <a:rPr lang="ru-RU" dirty="0" smtClean="0"/>
              <a:t>Разбивка на </a:t>
            </a:r>
          </a:p>
          <a:p>
            <a:r>
              <a:rPr lang="ru-RU" dirty="0" smtClean="0"/>
              <a:t>Пилот и </a:t>
            </a:r>
            <a:r>
              <a:rPr lang="ru-RU" dirty="0" err="1" smtClean="0"/>
              <a:t>старт-ап</a:t>
            </a:r>
            <a:endParaRPr lang="uk-UA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357422" y="642918"/>
            <a:ext cx="928694" cy="500066"/>
          </a:xfrm>
          <a:prstGeom prst="rect">
            <a:avLst/>
          </a:prstGeom>
          <a:solidFill>
            <a:srgbClr val="FFFF00">
              <a:alpha val="15686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/>
          <a:lstStyle/>
          <a:p>
            <a:r>
              <a:rPr lang="en-US" sz="1600" dirty="0" smtClean="0"/>
              <a:t>R&amp;D</a:t>
            </a:r>
            <a:endParaRPr lang="uk-UA" sz="1600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000892" y="1928802"/>
            <a:ext cx="928694" cy="500066"/>
          </a:xfrm>
          <a:prstGeom prst="rect">
            <a:avLst/>
          </a:prstGeom>
          <a:solidFill>
            <a:srgbClr val="FFFF00">
              <a:alpha val="15686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/>
          <a:lstStyle/>
          <a:p>
            <a:r>
              <a:rPr lang="ru-RU" sz="1600" dirty="0" smtClean="0"/>
              <a:t>Пилот</a:t>
            </a:r>
            <a:endParaRPr lang="uk-UA" sz="1600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500958" y="4429132"/>
            <a:ext cx="1214446" cy="500066"/>
          </a:xfrm>
          <a:prstGeom prst="rect">
            <a:avLst/>
          </a:prstGeom>
          <a:solidFill>
            <a:srgbClr val="FFFF00">
              <a:alpha val="15686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square" anchor="ctr"/>
          <a:lstStyle/>
          <a:p>
            <a:r>
              <a:rPr lang="ru-RU" sz="1600" dirty="0" err="1" smtClean="0"/>
              <a:t>Старт-ап</a:t>
            </a:r>
            <a:endParaRPr lang="uk-UA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611415" y="2686823"/>
            <a:ext cx="3906688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«Продукт для Инвесторов»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611415" y="3067822"/>
            <a:ext cx="3906688" cy="17293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 smtClean="0"/>
              <a:t>Создание ценности, как </a:t>
            </a:r>
            <a:r>
              <a:rPr lang="ru-RU" sz="1200" b="1" dirty="0"/>
              <a:t>актива </a:t>
            </a:r>
            <a:r>
              <a:rPr lang="ru-RU" sz="1200" dirty="0"/>
              <a:t>– построение полноценного провайдера беспроводной передачи данных, с масштабируемой архитектурой сети, с полноценной инфраструктурой и с полным циклом работы с абонентами (продвижение, подключение, предоставление сервисов, обслуживание)</a:t>
            </a:r>
            <a:endParaRPr lang="uk-UA" dirty="0"/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>
            <a:off x="4670503" y="2686822"/>
            <a:ext cx="3906688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«Продукт для Абонентов»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4670503" y="3067821"/>
            <a:ext cx="3906688" cy="17293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 smtClean="0"/>
              <a:t>Как будет генерироваться доход</a:t>
            </a:r>
            <a:r>
              <a:rPr lang="ru-RU" sz="1200" dirty="0" smtClean="0"/>
              <a:t> -</a:t>
            </a:r>
          </a:p>
          <a:p>
            <a:r>
              <a:rPr lang="ru-RU" sz="1200" dirty="0" smtClean="0"/>
              <a:t>что </a:t>
            </a:r>
            <a:r>
              <a:rPr lang="ru-RU" sz="1200" dirty="0"/>
              <a:t>в итоге получит абонент (услуги, сервисы, тарифы, обслуживание и т.д</a:t>
            </a:r>
            <a:r>
              <a:rPr lang="ru-RU" sz="1200" dirty="0" smtClean="0"/>
              <a:t>.)</a:t>
            </a:r>
          </a:p>
        </p:txBody>
      </p:sp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5880573"/>
            <a:ext cx="8501435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Продукт проекта условно можно </a:t>
            </a:r>
            <a:r>
              <a:rPr lang="ru-RU" sz="1600" b="1" dirty="0" smtClean="0">
                <a:solidFill>
                  <a:schemeClr val="bg1"/>
                </a:solidFill>
              </a:rPr>
              <a:t>разделить </a:t>
            </a:r>
            <a:r>
              <a:rPr lang="ru-RU" sz="1600" b="1" dirty="0">
                <a:solidFill>
                  <a:schemeClr val="bg1"/>
                </a:solidFill>
              </a:rPr>
              <a:t>на 2 направления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2267744" y="1772817"/>
            <a:ext cx="4546286" cy="576063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Продукт</a:t>
            </a:r>
          </a:p>
        </p:txBody>
      </p:sp>
    </p:spTree>
    <p:extLst>
      <p:ext uri="{BB962C8B-B14F-4D97-AF65-F5344CB8AC3E}">
        <p14:creationId xmlns="" xmlns:p14="http://schemas.microsoft.com/office/powerpoint/2010/main" val="193498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403788" y="2507430"/>
            <a:ext cx="2079977" cy="432048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Архитектура сети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573952" y="2507430"/>
            <a:ext cx="6251011" cy="43204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масштабируемая, </a:t>
            </a:r>
            <a:r>
              <a:rPr lang="ru-RU" sz="1200" dirty="0" smtClean="0"/>
              <a:t>соответствие стандартам </a:t>
            </a:r>
            <a:r>
              <a:rPr lang="ru-RU" sz="1200" dirty="0"/>
              <a:t>3GPP (подсистемы, алгоритмы взаимодействия, протоколы передачи данных и .т.д.)</a:t>
            </a:r>
            <a:endParaRPr lang="uk-UA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8354458" cy="576063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Инвесторов»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13" name="AutoShape 18"/>
          <p:cNvSpPr>
            <a:spLocks noChangeArrowheads="1"/>
          </p:cNvSpPr>
          <p:nvPr/>
        </p:nvSpPr>
        <p:spPr bwMode="auto">
          <a:xfrm>
            <a:off x="403788" y="3011486"/>
            <a:ext cx="207997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Оборудование и </a:t>
            </a:r>
            <a:r>
              <a:rPr lang="ru-RU" sz="1400" dirty="0" smtClean="0">
                <a:solidFill>
                  <a:schemeClr val="bg1"/>
                </a:solidFill>
              </a:rPr>
              <a:t>ПО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573952" y="3011486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известные </a:t>
            </a:r>
            <a:r>
              <a:rPr lang="ru-RU" sz="1200" dirty="0"/>
              <a:t>мировые бренды с проверенной репутацией и качеством, на базе которых </a:t>
            </a:r>
            <a:r>
              <a:rPr lang="ru-RU" sz="1200" dirty="0" smtClean="0"/>
              <a:t>большинство </a:t>
            </a:r>
            <a:r>
              <a:rPr lang="ru-RU" sz="1200" dirty="0"/>
              <a:t>мировых провайдеров строят </a:t>
            </a:r>
            <a:r>
              <a:rPr lang="ru-RU" sz="1200" dirty="0" smtClean="0"/>
              <a:t>свои </a:t>
            </a:r>
            <a:r>
              <a:rPr lang="ru-RU" sz="1200" dirty="0"/>
              <a:t>сети</a:t>
            </a:r>
            <a:endParaRPr lang="uk-UA" dirty="0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1916832"/>
            <a:ext cx="207997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Инфраструктура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573952" y="1916832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подсистемы для обеспечения работы коммерческих и технических подразделений с подготовленными рабочими местами сотрудников</a:t>
            </a:r>
            <a:endParaRPr lang="uk-UA" dirty="0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403788" y="3573016"/>
            <a:ext cx="2079979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Системы поддержки </a:t>
            </a:r>
            <a:r>
              <a:rPr lang="ru-RU" sz="1400" dirty="0">
                <a:solidFill>
                  <a:schemeClr val="bg1"/>
                </a:solidFill>
              </a:rPr>
              <a:t>продаж</a:t>
            </a: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2573952" y="3573016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открытие лицевого счета, формирование пакетов </a:t>
            </a:r>
            <a:r>
              <a:rPr lang="ru-RU" sz="1200" dirty="0" smtClean="0"/>
              <a:t>услуг и сервисов, их автоматизированное </a:t>
            </a:r>
            <a:r>
              <a:rPr lang="ru-RU" sz="1200" dirty="0"/>
              <a:t>назначение </a:t>
            </a:r>
            <a:r>
              <a:rPr lang="ru-RU" sz="1200" dirty="0" smtClean="0"/>
              <a:t>абонентам</a:t>
            </a:r>
            <a:endParaRPr lang="uk-UA" dirty="0"/>
          </a:p>
        </p:txBody>
      </p:sp>
      <p:sp>
        <p:nvSpPr>
          <p:cNvPr id="21" name="AutoShape 18"/>
          <p:cNvSpPr>
            <a:spLocks noChangeArrowheads="1"/>
          </p:cNvSpPr>
          <p:nvPr/>
        </p:nvSpPr>
        <p:spPr bwMode="auto">
          <a:xfrm>
            <a:off x="403787" y="4149080"/>
            <a:ext cx="2079979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Системы </a:t>
            </a:r>
            <a:r>
              <a:rPr lang="ru-RU" sz="1400" dirty="0" err="1" smtClean="0">
                <a:solidFill>
                  <a:schemeClr val="bg1"/>
                </a:solidFill>
              </a:rPr>
              <a:t>абон.обслуживания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2573951" y="4149080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подсистемы для обеспечения работы коммерческих и технических подразделений с подготовленными рабочими местами сотрудников</a:t>
            </a:r>
            <a:endParaRPr lang="uk-UA" dirty="0"/>
          </a:p>
        </p:txBody>
      </p:sp>
      <p:sp>
        <p:nvSpPr>
          <p:cNvPr id="23" name="AutoShape 18"/>
          <p:cNvSpPr>
            <a:spLocks noChangeArrowheads="1"/>
          </p:cNvSpPr>
          <p:nvPr/>
        </p:nvSpPr>
        <p:spPr bwMode="auto">
          <a:xfrm>
            <a:off x="399297" y="4710610"/>
            <a:ext cx="2079979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Системы </a:t>
            </a:r>
            <a:r>
              <a:rPr lang="ru-RU" sz="1400" dirty="0" err="1" smtClean="0">
                <a:solidFill>
                  <a:schemeClr val="bg1"/>
                </a:solidFill>
              </a:rPr>
              <a:t>абон.обслуживания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2569461" y="4710610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подсистемы для обеспечения </a:t>
            </a:r>
            <a:r>
              <a:rPr lang="ru-RU" sz="1200" dirty="0" smtClean="0"/>
              <a:t>процессов обслуживания абонентов: </a:t>
            </a:r>
            <a:r>
              <a:rPr lang="ru-RU" sz="1200" dirty="0"/>
              <a:t>в офисах провайдера, через  личный кабинет на сайте, через </a:t>
            </a:r>
            <a:r>
              <a:rPr lang="ru-RU" sz="1200" dirty="0" err="1" smtClean="0"/>
              <a:t>Колл</a:t>
            </a:r>
            <a:r>
              <a:rPr lang="ru-RU" sz="1200" dirty="0" smtClean="0"/>
              <a:t>-центр</a:t>
            </a:r>
            <a:endParaRPr lang="uk-UA" dirty="0"/>
          </a:p>
        </p:txBody>
      </p:sp>
      <p:sp>
        <p:nvSpPr>
          <p:cNvPr id="3" name="TextBox 2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1/2</a:t>
            </a: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- создание привлекательного актива, который генерирует доход, может масштабно расширяться путем вложения капитальных средств в строительство, или может быть продан и интегрирован в сеть другого оператора/провайдера с минимальными затратами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8" name="AutoShape 18"/>
          <p:cNvSpPr>
            <a:spLocks noChangeArrowheads="1"/>
          </p:cNvSpPr>
          <p:nvPr/>
        </p:nvSpPr>
        <p:spPr bwMode="auto">
          <a:xfrm>
            <a:off x="403786" y="5286674"/>
            <a:ext cx="2079979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 err="1" smtClean="0">
                <a:solidFill>
                  <a:schemeClr val="bg1"/>
                </a:solidFill>
              </a:rPr>
              <a:t>Биллинг</a:t>
            </a:r>
            <a:r>
              <a:rPr lang="ru-RU" sz="1400" dirty="0" smtClean="0">
                <a:solidFill>
                  <a:schemeClr val="bg1"/>
                </a:solidFill>
              </a:rPr>
              <a:t> и др. системы авт. учета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9" name="AutoShape 7"/>
          <p:cNvSpPr>
            <a:spLocks noChangeArrowheads="1"/>
          </p:cNvSpPr>
          <p:nvPr/>
        </p:nvSpPr>
        <p:spPr bwMode="auto">
          <a:xfrm>
            <a:off x="2573950" y="5286674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автоматизация процессов пополнения счетов, включения/отключения сервисов и т.д.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66193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403788" y="2507430"/>
            <a:ext cx="2079977" cy="432048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Лицензии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573952" y="2507430"/>
            <a:ext cx="6251011" cy="43204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Все, которые необходимы для </a:t>
            </a:r>
            <a:r>
              <a:rPr lang="ru-RU" sz="1200" dirty="0"/>
              <a:t>осуществления деятельности (на </a:t>
            </a:r>
            <a:r>
              <a:rPr lang="ru-RU" sz="1200" dirty="0" err="1"/>
              <a:t>радиоресурс</a:t>
            </a:r>
            <a:r>
              <a:rPr lang="ru-RU" sz="1200" dirty="0"/>
              <a:t> и т.п.)</a:t>
            </a:r>
            <a:endParaRPr lang="uk-UA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8354458" cy="576063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Инвесторов»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13" name="AutoShape 18"/>
          <p:cNvSpPr>
            <a:spLocks noChangeArrowheads="1"/>
          </p:cNvSpPr>
          <p:nvPr/>
        </p:nvSpPr>
        <p:spPr bwMode="auto">
          <a:xfrm>
            <a:off x="403788" y="3011486"/>
            <a:ext cx="207997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Договора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573952" y="3011486"/>
            <a:ext cx="6251011" cy="156964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Заключенные </a:t>
            </a:r>
            <a:r>
              <a:rPr lang="ru-RU" sz="1200" dirty="0"/>
              <a:t>договора со всеми коммерческим и техническими подрядчиками:</a:t>
            </a:r>
          </a:p>
          <a:p>
            <a:r>
              <a:rPr lang="ru-RU" sz="1200" dirty="0"/>
              <a:t>- </a:t>
            </a:r>
            <a:r>
              <a:rPr lang="ru-RU" sz="1200" dirty="0" smtClean="0"/>
              <a:t>по </a:t>
            </a:r>
            <a:r>
              <a:rPr lang="ru-RU" sz="1200" dirty="0"/>
              <a:t>обеспечению пополнения через Интернет типа «Портмоне», с банками - через банкоматы и т.п.</a:t>
            </a:r>
          </a:p>
          <a:p>
            <a:r>
              <a:rPr lang="ru-RU" sz="1200" dirty="0" smtClean="0"/>
              <a:t>- с </a:t>
            </a:r>
            <a:r>
              <a:rPr lang="ru-RU" sz="1200" dirty="0"/>
              <a:t>Агентами по продажам и обслуживанию (типа сети «Алло»)</a:t>
            </a:r>
          </a:p>
          <a:p>
            <a:r>
              <a:rPr lang="ru-RU" sz="1200" dirty="0"/>
              <a:t>- с контент поставщиками (видео-, аудио-)</a:t>
            </a:r>
          </a:p>
          <a:p>
            <a:r>
              <a:rPr lang="ru-RU" sz="1200" dirty="0"/>
              <a:t>- с подрядчиками по обслуживанию транспортной сети;</a:t>
            </a:r>
          </a:p>
          <a:p>
            <a:r>
              <a:rPr lang="ru-RU" sz="1200" dirty="0"/>
              <a:t>- сервисные контракты с поставщиками оборудования и </a:t>
            </a:r>
            <a:r>
              <a:rPr lang="ru-RU" sz="1200" dirty="0" err="1"/>
              <a:t>т.д</a:t>
            </a:r>
            <a:endParaRPr lang="uk-UA" dirty="0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1916832"/>
            <a:ext cx="207997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Системы </a:t>
            </a:r>
            <a:r>
              <a:rPr lang="ru-RU" sz="1400" dirty="0" smtClean="0">
                <a:solidFill>
                  <a:schemeClr val="bg1"/>
                </a:solidFill>
              </a:rPr>
              <a:t>мониторинга </a:t>
            </a:r>
            <a:r>
              <a:rPr lang="ru-RU" sz="1400" dirty="0">
                <a:solidFill>
                  <a:schemeClr val="bg1"/>
                </a:solidFill>
              </a:rPr>
              <a:t>сети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573952" y="1916832"/>
            <a:ext cx="6251011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рабочие места для центра контроля и управления (мониторинг качества сервисов, аварий на сети и их локализация, оперативное вмешательство по устранению)</a:t>
            </a:r>
            <a:endParaRPr lang="uk-UA" dirty="0"/>
          </a:p>
        </p:txBody>
      </p:sp>
      <p:sp>
        <p:nvSpPr>
          <p:cNvPr id="3" name="TextBox 2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</a:t>
            </a:r>
            <a:r>
              <a:rPr lang="ru-RU" dirty="0" smtClean="0"/>
              <a:t>2/2</a:t>
            </a:r>
            <a:endParaRPr lang="ru-RU" dirty="0"/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- создание привлекательного актива, который генерирует доход, может масштабно расширяться путем вложения капитальных средств в строительство, или может быть продан и интегрирован в сеть другого оператора/провайдера с минимальными затратами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372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8354458" cy="720079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Предварительное описание «Продукта для абонентов»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2118322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Создание Бренда 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325854" y="2118322"/>
            <a:ext cx="6499110" cy="123867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Ключевые тренды:</a:t>
            </a:r>
          </a:p>
          <a:p>
            <a:r>
              <a:rPr lang="ru-RU" sz="1200" dirty="0"/>
              <a:t>- сеть нового поколения 4G, высокая скорость (до 20 Мбит/с и более)</a:t>
            </a:r>
          </a:p>
          <a:p>
            <a:r>
              <a:rPr lang="ru-RU" sz="1200" dirty="0"/>
              <a:t>- качество, позволяющее смотреть онлайн ТВ-приложения в HD-качестве</a:t>
            </a:r>
          </a:p>
          <a:p>
            <a:r>
              <a:rPr lang="ru-RU" sz="1200" dirty="0"/>
              <a:t>- подключение и обслуживание: легко, быстро, удобно</a:t>
            </a:r>
          </a:p>
          <a:p>
            <a:r>
              <a:rPr lang="ru-RU" sz="1200" dirty="0"/>
              <a:t>- доступные тарифы</a:t>
            </a:r>
          </a:p>
          <a:p>
            <a:r>
              <a:rPr lang="ru-RU" sz="1200" dirty="0"/>
              <a:t>- большой набор дополнительных  услуг и сервисов</a:t>
            </a: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</a:t>
            </a:r>
            <a:r>
              <a:rPr lang="ru-RU" sz="1200" b="1" dirty="0" smtClean="0">
                <a:solidFill>
                  <a:schemeClr val="bg1"/>
                </a:solidFill>
              </a:rPr>
              <a:t>– создать качественный и привлекательный </a:t>
            </a:r>
            <a:r>
              <a:rPr lang="ru-RU" sz="1200" b="1" dirty="0">
                <a:solidFill>
                  <a:schemeClr val="bg1"/>
                </a:solidFill>
              </a:rPr>
              <a:t>пакет </a:t>
            </a:r>
            <a:r>
              <a:rPr lang="ru-RU" sz="1200" b="1" dirty="0" smtClean="0">
                <a:solidFill>
                  <a:schemeClr val="bg1"/>
                </a:solidFill>
              </a:rPr>
              <a:t>(услуги, сервисы, тарифы, обслуживание), что позволит получить быстрый рост </a:t>
            </a:r>
            <a:r>
              <a:rPr lang="ru-RU" sz="1200" b="1" dirty="0" err="1" smtClean="0">
                <a:solidFill>
                  <a:schemeClr val="bg1"/>
                </a:solidFill>
              </a:rPr>
              <a:t>абонбазы</a:t>
            </a:r>
            <a:r>
              <a:rPr lang="ru-RU" sz="1200" b="1" dirty="0" smtClean="0">
                <a:solidFill>
                  <a:schemeClr val="bg1"/>
                </a:solidFill>
              </a:rPr>
              <a:t> и доходов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>
            <a:off x="403787" y="3414466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Целевая аудитория: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2339753" y="3437675"/>
            <a:ext cx="6499110" cy="107144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- Частный сегмент</a:t>
            </a:r>
          </a:p>
          <a:p>
            <a:pPr marL="171450" indent="-171450">
              <a:buFontTx/>
              <a:buChar char="-"/>
            </a:pPr>
            <a:r>
              <a:rPr lang="ru-RU" sz="1200" dirty="0" smtClean="0"/>
              <a:t>Малый </a:t>
            </a:r>
            <a:r>
              <a:rPr lang="ru-RU" sz="1200" dirty="0"/>
              <a:t>и средний бизнес (торговые точки, малые офисы и т.п</a:t>
            </a:r>
            <a:r>
              <a:rPr lang="ru-RU" sz="1200" dirty="0" smtClean="0"/>
              <a:t>.)</a:t>
            </a:r>
            <a:endParaRPr lang="en-US" sz="1200" dirty="0" smtClean="0"/>
          </a:p>
          <a:p>
            <a:pPr marL="171450" indent="-171450">
              <a:buFontTx/>
              <a:buChar char="-"/>
            </a:pPr>
            <a:r>
              <a:rPr lang="ru-RU" sz="1200" dirty="0" smtClean="0"/>
              <a:t>Корпоративный </a:t>
            </a:r>
            <a:r>
              <a:rPr lang="ru-RU" sz="1200" dirty="0"/>
              <a:t>бизнес (мобильный доступ сотрудников в Интернет, построение  защищенных виртуальных сетей для доступа в локальные сети, подключение удаленных временных офисов, точек продаж, резервирование основного канала)</a:t>
            </a:r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>
            <a:off x="403788" y="4581128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Технология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2325854" y="4581128"/>
            <a:ext cx="6499110" cy="72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LTE-A - </a:t>
            </a:r>
            <a:r>
              <a:rPr lang="ru-RU" sz="1200" dirty="0" err="1"/>
              <a:t>Long</a:t>
            </a:r>
            <a:r>
              <a:rPr lang="ru-RU" sz="1200" dirty="0"/>
              <a:t> </a:t>
            </a:r>
            <a:r>
              <a:rPr lang="ru-RU" sz="1200" dirty="0" err="1"/>
              <a:t>Term</a:t>
            </a:r>
            <a:r>
              <a:rPr lang="ru-RU" sz="1200" dirty="0"/>
              <a:t> </a:t>
            </a:r>
            <a:r>
              <a:rPr lang="ru-RU" sz="1200" dirty="0" err="1"/>
              <a:t>Evolution</a:t>
            </a:r>
            <a:r>
              <a:rPr lang="ru-RU" sz="1200" dirty="0"/>
              <a:t> </a:t>
            </a:r>
            <a:r>
              <a:rPr lang="ru-RU" sz="1200" dirty="0" err="1"/>
              <a:t>Advanced</a:t>
            </a:r>
            <a:r>
              <a:rPr lang="ru-RU" sz="1200" dirty="0"/>
              <a:t> (релиз  10)</a:t>
            </a:r>
          </a:p>
          <a:p>
            <a:r>
              <a:rPr lang="ru-RU" sz="1200" dirty="0"/>
              <a:t>Основные характеристики: высокоскоростной беспроводной доступ, до 100-150 Мбит/с (в реальных сетях операторов – до 20 Мбит/с) на абонента.</a:t>
            </a:r>
          </a:p>
        </p:txBody>
      </p:sp>
    </p:spTree>
    <p:extLst>
      <p:ext uri="{BB962C8B-B14F-4D97-AF65-F5344CB8AC3E}">
        <p14:creationId xmlns:p14="http://schemas.microsoft.com/office/powerpoint/2010/main" xmlns="" val="317477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403788" y="2651446"/>
            <a:ext cx="1850057" cy="432048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Продажи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325854" y="2651446"/>
            <a:ext cx="6499110" cy="10081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детальное описание для внутреннего пользования, что собой представляет каждая услуга и сервис, как происходит подключение/отключение/обслуживание, действующие тарифные планы, как продавать, что говорить абонентам, вопросы/ответы, как действовать в различных ситуациях и т.д.</a:t>
            </a:r>
            <a:endParaRPr lang="uk-UA" sz="1200" dirty="0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3232108" cy="720079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</a:t>
            </a:r>
            <a:r>
              <a:rPr lang="ru-RU" b="1" dirty="0" smtClean="0">
                <a:solidFill>
                  <a:schemeClr val="bg1"/>
                </a:solidFill>
              </a:rPr>
              <a:t>Абонентов»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2060848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Продвижение и реклама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325854" y="2060848"/>
            <a:ext cx="6499110" cy="5185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как позиционировать продукт на рынке, основные достоинства, краткое описание, какие сервисы и т.д.</a:t>
            </a:r>
            <a:endParaRPr lang="uk-UA" sz="1200" dirty="0"/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</a:t>
            </a:r>
            <a:r>
              <a:rPr lang="ru-RU" sz="1200" b="1" dirty="0" smtClean="0">
                <a:solidFill>
                  <a:schemeClr val="bg1"/>
                </a:solidFill>
              </a:rPr>
              <a:t>– создать качественный и привлекательный </a:t>
            </a:r>
            <a:r>
              <a:rPr lang="ru-RU" sz="1200" b="1" dirty="0">
                <a:solidFill>
                  <a:schemeClr val="bg1"/>
                </a:solidFill>
              </a:rPr>
              <a:t>пакет </a:t>
            </a:r>
            <a:r>
              <a:rPr lang="ru-RU" sz="1200" b="1" dirty="0" smtClean="0">
                <a:solidFill>
                  <a:schemeClr val="bg1"/>
                </a:solidFill>
              </a:rPr>
              <a:t>(услуги, сервисы, тарифы, обслуживание), что позволит получить быстрый рост </a:t>
            </a:r>
            <a:r>
              <a:rPr lang="ru-RU" sz="1200" b="1" dirty="0" err="1" smtClean="0">
                <a:solidFill>
                  <a:schemeClr val="bg1"/>
                </a:solidFill>
              </a:rPr>
              <a:t>абонбазы</a:t>
            </a:r>
            <a:r>
              <a:rPr lang="ru-RU" sz="1200" b="1" dirty="0" smtClean="0">
                <a:solidFill>
                  <a:schemeClr val="bg1"/>
                </a:solidFill>
              </a:rPr>
              <a:t> и доходов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795101" y="1262662"/>
            <a:ext cx="5043762" cy="7261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Детальное описание услуг и сервисов для их реализации, а также описание для всех структурных подразделений по направлениям</a:t>
            </a:r>
            <a:endParaRPr lang="uk-UA" sz="1200" dirty="0"/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>
            <a:off x="417687" y="3762801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Абонентское Обслуживание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2339753" y="3762800"/>
            <a:ext cx="6499110" cy="68884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описание работы с подсистемы обслуживания, порядок действий при обращении клиентов по различным вопросам/проблемам, вопросы/ответы и т.д.</a:t>
            </a:r>
            <a:endParaRPr lang="uk-UA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</a:t>
            </a:r>
            <a:r>
              <a:rPr lang="ru-RU" dirty="0" smtClean="0"/>
              <a:t>1/</a:t>
            </a:r>
            <a:r>
              <a:rPr lang="en-US" dirty="0"/>
              <a:t>5</a:t>
            </a:r>
            <a:endParaRPr lang="ru-RU" dirty="0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403788" y="4509120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Тарифная политика</a:t>
            </a: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2325854" y="4509120"/>
            <a:ext cx="6499110" cy="129614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Разработка </a:t>
            </a:r>
            <a:r>
              <a:rPr lang="ru-RU" sz="1200" dirty="0"/>
              <a:t>детальных тарифных планов, для пакетов услуг, их описание, условия подключения, условия тарификации и т.д.</a:t>
            </a:r>
          </a:p>
          <a:p>
            <a:r>
              <a:rPr lang="ru-RU" sz="1200" dirty="0"/>
              <a:t>Разработка тарифов на все виды услуг и сервисов с учетом, конкурентной среды, мировой практики и особенностей рынка Украины.</a:t>
            </a:r>
          </a:p>
          <a:p>
            <a:r>
              <a:rPr lang="ru-RU" sz="1200" dirty="0"/>
              <a:t>(детальная проработка будет выполнена на этапе разработки проекта, с учетом заданных целевых показателей на </a:t>
            </a:r>
            <a:r>
              <a:rPr lang="ru-RU" sz="1200" dirty="0" smtClean="0"/>
              <a:t>проект)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xmlns="" val="422871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3232108" cy="720079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</a:t>
            </a:r>
            <a:r>
              <a:rPr lang="ru-RU" b="1" dirty="0" smtClean="0">
                <a:solidFill>
                  <a:schemeClr val="bg1"/>
                </a:solidFill>
              </a:rPr>
              <a:t>Абонентов»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2118322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Услуги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325854" y="2118322"/>
            <a:ext cx="6499110" cy="17019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- высокоскоростной беспроводной доступ в Интернет, до 20 Мбит/с на абонента (теоретический максимум – до 100 Мбит/с)</a:t>
            </a:r>
          </a:p>
          <a:p>
            <a:r>
              <a:rPr lang="ru-RU" sz="1200" dirty="0"/>
              <a:t>- подписка на доступ к большой библиотеке фильмов</a:t>
            </a:r>
          </a:p>
          <a:p>
            <a:r>
              <a:rPr lang="ru-RU" sz="1200" dirty="0"/>
              <a:t>- подписка на Онлайн-трансляции различных событий по технологии ОТТ (например, футбольные матчи Высшая лиги Украины)</a:t>
            </a:r>
          </a:p>
          <a:p>
            <a:r>
              <a:rPr lang="ru-RU" sz="1200" dirty="0"/>
              <a:t>- приложение для совершения </a:t>
            </a:r>
            <a:r>
              <a:rPr lang="ru-RU" sz="1200" dirty="0" err="1"/>
              <a:t>аудиозвонков</a:t>
            </a:r>
            <a:r>
              <a:rPr lang="ru-RU" sz="1200" dirty="0"/>
              <a:t> (по типу </a:t>
            </a:r>
            <a:r>
              <a:rPr lang="ru-RU" sz="1200" dirty="0" err="1"/>
              <a:t>Skype</a:t>
            </a:r>
            <a:r>
              <a:rPr lang="ru-RU" sz="1200" dirty="0"/>
              <a:t>)</a:t>
            </a:r>
          </a:p>
          <a:p>
            <a:r>
              <a:rPr lang="ru-RU" sz="1200" dirty="0"/>
              <a:t>- приложение для создания видеоконференций</a:t>
            </a:r>
          </a:p>
          <a:p>
            <a:r>
              <a:rPr lang="ru-RU" sz="1200" dirty="0"/>
              <a:t>- VPN-для корп. Абонентов и т.д. – в процессе проработки перечень может изменяться</a:t>
            </a: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</a:t>
            </a:r>
            <a:r>
              <a:rPr lang="ru-RU" sz="1200" b="1" dirty="0" smtClean="0">
                <a:solidFill>
                  <a:schemeClr val="bg1"/>
                </a:solidFill>
              </a:rPr>
              <a:t>– создать качественный и привлекательный </a:t>
            </a:r>
            <a:r>
              <a:rPr lang="ru-RU" sz="1200" b="1" dirty="0">
                <a:solidFill>
                  <a:schemeClr val="bg1"/>
                </a:solidFill>
              </a:rPr>
              <a:t>пакет </a:t>
            </a:r>
            <a:r>
              <a:rPr lang="ru-RU" sz="1200" b="1" dirty="0" smtClean="0">
                <a:solidFill>
                  <a:schemeClr val="bg1"/>
                </a:solidFill>
              </a:rPr>
              <a:t>(услуги, сервисы, тарифы, обслуживание), что позволит получить быстрый рост </a:t>
            </a:r>
            <a:r>
              <a:rPr lang="ru-RU" sz="1200" b="1" dirty="0" err="1" smtClean="0">
                <a:solidFill>
                  <a:schemeClr val="bg1"/>
                </a:solidFill>
              </a:rPr>
              <a:t>абонбазы</a:t>
            </a:r>
            <a:r>
              <a:rPr lang="ru-RU" sz="1200" b="1" dirty="0" smtClean="0">
                <a:solidFill>
                  <a:schemeClr val="bg1"/>
                </a:solidFill>
              </a:rPr>
              <a:t> и доходов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795101" y="1262662"/>
            <a:ext cx="5043762" cy="7261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Детальное описание услуг и сервисов для их реализации, а также описание для всех структурных подразделений по направлениям</a:t>
            </a:r>
            <a:endParaRPr lang="uk-UA" sz="1200" dirty="0"/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>
            <a:off x="417687" y="3892284"/>
            <a:ext cx="1850057" cy="688844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Устройства для подключения к сети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2339753" y="3892283"/>
            <a:ext cx="6499110" cy="68884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- смартфоны, планшеты со встроенной поддержкой LTE (LTE-A)</a:t>
            </a:r>
          </a:p>
          <a:p>
            <a:r>
              <a:rPr lang="ru-RU" sz="1200" dirty="0"/>
              <a:t>- планшеты, ноутбуки, стационарные ПК через USB-модем LTE-A или через </a:t>
            </a:r>
            <a:r>
              <a:rPr lang="ru-RU" sz="1200" dirty="0" err="1"/>
              <a:t>WiFi</a:t>
            </a:r>
            <a:r>
              <a:rPr lang="ru-RU" sz="1200" dirty="0"/>
              <a:t>-роутер с поддержкой сети LTE-A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</a:t>
            </a:r>
            <a:r>
              <a:rPr lang="en-US" dirty="0" smtClean="0"/>
              <a:t>2</a:t>
            </a:r>
            <a:r>
              <a:rPr lang="ru-RU" dirty="0" smtClean="0"/>
              <a:t>/</a:t>
            </a:r>
            <a:r>
              <a:rPr lang="en-US" dirty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72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3232108" cy="720079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</a:t>
            </a:r>
            <a:r>
              <a:rPr lang="ru-RU" b="1" dirty="0" smtClean="0">
                <a:solidFill>
                  <a:schemeClr val="bg1"/>
                </a:solidFill>
              </a:rPr>
              <a:t>Абонентов»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2118322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Способы авторизации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325854" y="2118322"/>
            <a:ext cx="6499110" cy="195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/>
              <a:t>1-й способ (основной) – без-СИМ-</a:t>
            </a:r>
            <a:r>
              <a:rPr lang="ru-RU" sz="1200" b="1" dirty="0" err="1"/>
              <a:t>ная</a:t>
            </a:r>
            <a:r>
              <a:rPr lang="ru-RU" sz="1200" b="1" dirty="0"/>
              <a:t> авторизация</a:t>
            </a:r>
          </a:p>
          <a:p>
            <a:r>
              <a:rPr lang="ru-RU" sz="1200" dirty="0"/>
              <a:t>Для устройств со встроенной поддержкой LTE-A потенциальный абонент при 1-м подключении со своего смартфона/планшета находит и устанавливает соединение с сетью LTE-A. Устройство получает ограниченный доступ (только к серверу авторизации). При 1-й попытке серфинга на любой ресурс Интернет через WEB-браузер, происходит принудительная переадресация в Личный кабинет абонента на страницу авторизации. Далее, абонент регистрируется (выбирает себе логин/пароль), получает свой Лицевой счет, выбирает удобный для него тарифный план, набор услуг и сервисов и способ оплаты.</a:t>
            </a: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</a:t>
            </a:r>
            <a:r>
              <a:rPr lang="ru-RU" sz="1200" b="1" dirty="0" smtClean="0">
                <a:solidFill>
                  <a:schemeClr val="bg1"/>
                </a:solidFill>
              </a:rPr>
              <a:t>– создать качественный и привлекательный </a:t>
            </a:r>
            <a:r>
              <a:rPr lang="ru-RU" sz="1200" b="1" dirty="0">
                <a:solidFill>
                  <a:schemeClr val="bg1"/>
                </a:solidFill>
              </a:rPr>
              <a:t>пакет </a:t>
            </a:r>
            <a:r>
              <a:rPr lang="ru-RU" sz="1200" b="1" dirty="0" smtClean="0">
                <a:solidFill>
                  <a:schemeClr val="bg1"/>
                </a:solidFill>
              </a:rPr>
              <a:t>(услуги, сервисы, тарифы, обслуживание), что позволит получить быстрый рост </a:t>
            </a:r>
            <a:r>
              <a:rPr lang="ru-RU" sz="1200" b="1" dirty="0" err="1" smtClean="0">
                <a:solidFill>
                  <a:schemeClr val="bg1"/>
                </a:solidFill>
              </a:rPr>
              <a:t>абонбазы</a:t>
            </a:r>
            <a:r>
              <a:rPr lang="ru-RU" sz="1200" b="1" dirty="0" smtClean="0">
                <a:solidFill>
                  <a:schemeClr val="bg1"/>
                </a:solidFill>
              </a:rPr>
              <a:t> и доходов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795101" y="1262662"/>
            <a:ext cx="5043762" cy="7261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Детальное описание услуг и сервисов для их реализации, а также описание для всех структурных подразделений по направлениям</a:t>
            </a:r>
            <a:endParaRPr lang="uk-UA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</a:t>
            </a:r>
            <a:r>
              <a:rPr lang="en-US" dirty="0" smtClean="0"/>
              <a:t>3</a:t>
            </a:r>
            <a:r>
              <a:rPr lang="ru-RU" dirty="0" smtClean="0"/>
              <a:t>/</a:t>
            </a:r>
            <a:r>
              <a:rPr lang="en-US" dirty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899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3232108" cy="720079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</a:t>
            </a:r>
            <a:r>
              <a:rPr lang="ru-RU" b="1" dirty="0" smtClean="0">
                <a:solidFill>
                  <a:schemeClr val="bg1"/>
                </a:solidFill>
              </a:rPr>
              <a:t>Абонентов»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2118322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Способы авторизации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2339753" y="3897979"/>
            <a:ext cx="6499110" cy="195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/>
              <a:t>Вариант 2</a:t>
            </a:r>
            <a:r>
              <a:rPr lang="ru-RU" sz="1200" dirty="0"/>
              <a:t> – </a:t>
            </a:r>
            <a:r>
              <a:rPr lang="ru-RU" sz="1200" dirty="0" err="1"/>
              <a:t>Роуминговые</a:t>
            </a:r>
            <a:r>
              <a:rPr lang="ru-RU" sz="1200" dirty="0"/>
              <a:t> абоненты операторов других сетей 3</a:t>
            </a:r>
            <a:r>
              <a:rPr lang="en-US" sz="1200" dirty="0"/>
              <a:t>G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Роуминговым</a:t>
            </a:r>
            <a:r>
              <a:rPr lang="ru-RU" sz="1200" dirty="0"/>
              <a:t> абонентом может быть как абонент национальных операторов связи, так и операторов связи других стран, с которыми будут заключены договора.</a:t>
            </a:r>
          </a:p>
          <a:p>
            <a:r>
              <a:rPr lang="ru-RU" sz="1200" dirty="0"/>
              <a:t>Для таких абонентов достаточно разрешить в настройках своих устройств подключаться к сети </a:t>
            </a:r>
            <a:r>
              <a:rPr lang="en-US" sz="1200" dirty="0"/>
              <a:t>LTE</a:t>
            </a:r>
            <a:r>
              <a:rPr lang="ru-RU" sz="1200" dirty="0"/>
              <a:t>-</a:t>
            </a:r>
            <a:r>
              <a:rPr lang="en-US" sz="1200" dirty="0"/>
              <a:t>A</a:t>
            </a:r>
            <a:r>
              <a:rPr lang="ru-RU" sz="1200" dirty="0"/>
              <a:t> в роуминге.</a:t>
            </a:r>
          </a:p>
          <a:p>
            <a:r>
              <a:rPr lang="ru-RU" sz="1200" dirty="0"/>
              <a:t>Примерный сценарий – абонент другой страны, прилетевший в Украину, включает поиск сетей </a:t>
            </a:r>
            <a:r>
              <a:rPr lang="en-US" sz="1200" dirty="0"/>
              <a:t>LTE</a:t>
            </a:r>
            <a:r>
              <a:rPr lang="ru-RU" sz="1200" dirty="0"/>
              <a:t>-</a:t>
            </a:r>
            <a:r>
              <a:rPr lang="en-US" sz="1200" dirty="0"/>
              <a:t>A</a:t>
            </a:r>
            <a:r>
              <a:rPr lang="ru-RU" sz="1200" dirty="0"/>
              <a:t>. Если с его оператором связи есть договор о роуминге – подключение к сети </a:t>
            </a:r>
            <a:r>
              <a:rPr lang="en-US" sz="1200" dirty="0"/>
              <a:t>LTE</a:t>
            </a:r>
            <a:r>
              <a:rPr lang="ru-RU" sz="1200" dirty="0"/>
              <a:t>-</a:t>
            </a:r>
            <a:r>
              <a:rPr lang="en-US" sz="1200" dirty="0"/>
              <a:t>A</a:t>
            </a:r>
            <a:r>
              <a:rPr lang="ru-RU" sz="1200" dirty="0"/>
              <a:t> произойдет успешно.</a:t>
            </a: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</a:t>
            </a:r>
            <a:r>
              <a:rPr lang="ru-RU" sz="1200" b="1" dirty="0" smtClean="0">
                <a:solidFill>
                  <a:schemeClr val="bg1"/>
                </a:solidFill>
              </a:rPr>
              <a:t>– создать качественный и привлекательный </a:t>
            </a:r>
            <a:r>
              <a:rPr lang="ru-RU" sz="1200" b="1" dirty="0">
                <a:solidFill>
                  <a:schemeClr val="bg1"/>
                </a:solidFill>
              </a:rPr>
              <a:t>пакет </a:t>
            </a:r>
            <a:r>
              <a:rPr lang="ru-RU" sz="1200" b="1" dirty="0" smtClean="0">
                <a:solidFill>
                  <a:schemeClr val="bg1"/>
                </a:solidFill>
              </a:rPr>
              <a:t>(услуги, сервисы, тарифы, обслуживание), что позволит получить быстрый рост </a:t>
            </a:r>
            <a:r>
              <a:rPr lang="ru-RU" sz="1200" b="1" dirty="0" err="1" smtClean="0">
                <a:solidFill>
                  <a:schemeClr val="bg1"/>
                </a:solidFill>
              </a:rPr>
              <a:t>абонбазы</a:t>
            </a:r>
            <a:r>
              <a:rPr lang="ru-RU" sz="1200" b="1" dirty="0" smtClean="0">
                <a:solidFill>
                  <a:schemeClr val="bg1"/>
                </a:solidFill>
              </a:rPr>
              <a:t> и доходов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795101" y="1262662"/>
            <a:ext cx="5043762" cy="7261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Детальное описание услуг и сервисов для их реализации, а также описание для всех структурных подразделений по направлениям</a:t>
            </a:r>
            <a:endParaRPr lang="uk-UA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</a:t>
            </a:r>
            <a:r>
              <a:rPr lang="en-US" dirty="0" smtClean="0"/>
              <a:t>4</a:t>
            </a:r>
            <a:r>
              <a:rPr lang="ru-RU" dirty="0" smtClean="0"/>
              <a:t>/</a:t>
            </a:r>
            <a:r>
              <a:rPr lang="en-US" dirty="0"/>
              <a:t>5</a:t>
            </a:r>
            <a:endParaRPr lang="ru-RU" dirty="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339753" y="2118322"/>
            <a:ext cx="6499110" cy="177965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/>
              <a:t>2-й способ – авторизация с помощью </a:t>
            </a:r>
            <a:r>
              <a:rPr lang="ru-RU" sz="1200" b="1" dirty="0" err="1"/>
              <a:t>СИМ-карты</a:t>
            </a:r>
            <a:endParaRPr lang="ru-RU" sz="1200" b="1" dirty="0"/>
          </a:p>
          <a:p>
            <a:r>
              <a:rPr lang="ru-RU" sz="1200" b="1" dirty="0"/>
              <a:t>Вариант 1</a:t>
            </a:r>
            <a:r>
              <a:rPr lang="ru-RU" sz="1200" dirty="0"/>
              <a:t> – Новые абоненты только сети LTE-A</a:t>
            </a:r>
          </a:p>
          <a:p>
            <a:r>
              <a:rPr lang="ru-RU" sz="1200" dirty="0"/>
              <a:t>В точках продаж приобретается стартовый пакет с предоплаченной суммой. В комплект входит </a:t>
            </a:r>
            <a:r>
              <a:rPr lang="ru-RU" sz="1200" dirty="0" err="1"/>
              <a:t>СИМ-карта</a:t>
            </a:r>
            <a:r>
              <a:rPr lang="ru-RU" sz="1200" dirty="0"/>
              <a:t> (только для устройств с поддержкой </a:t>
            </a:r>
            <a:r>
              <a:rPr lang="ru-RU" sz="1200" dirty="0" err="1"/>
              <a:t>СИМ-карт</a:t>
            </a:r>
            <a:r>
              <a:rPr lang="ru-RU" sz="1200" dirty="0"/>
              <a:t> – смартфоны, планшеты). При первом подключении к сети происходит переадресация в Личный кабинет на страницу Активации, где абонент дает подтверждение об активации. После подтверждения происходит активация всех сервисов и начинается тарификация согласно тарифного плана.</a:t>
            </a:r>
          </a:p>
        </p:txBody>
      </p:sp>
    </p:spTree>
    <p:extLst>
      <p:ext uri="{BB962C8B-B14F-4D97-AF65-F5344CB8AC3E}">
        <p14:creationId xmlns:p14="http://schemas.microsoft.com/office/powerpoint/2010/main" xmlns="" val="209345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Цель проекта</a:t>
            </a:r>
          </a:p>
          <a:p>
            <a:r>
              <a:rPr lang="ru-RU" dirty="0" smtClean="0"/>
              <a:t>Почему сейчас</a:t>
            </a:r>
          </a:p>
          <a:p>
            <a:r>
              <a:rPr lang="ru-RU" dirty="0" smtClean="0"/>
              <a:t>Мировые тренды</a:t>
            </a:r>
          </a:p>
          <a:p>
            <a:r>
              <a:rPr lang="ru-RU" dirty="0" smtClean="0"/>
              <a:t>Ситуация в Украине</a:t>
            </a:r>
          </a:p>
          <a:p>
            <a:r>
              <a:rPr lang="ru-RU" dirty="0" smtClean="0"/>
              <a:t>Похожие проекты и статистика</a:t>
            </a:r>
          </a:p>
          <a:p>
            <a:r>
              <a:rPr lang="ru-RU" dirty="0" smtClean="0"/>
              <a:t>Этапы проекта</a:t>
            </a:r>
          </a:p>
          <a:p>
            <a:r>
              <a:rPr lang="ru-RU" dirty="0" smtClean="0"/>
              <a:t>Продукт проекта</a:t>
            </a:r>
          </a:p>
          <a:p>
            <a:r>
              <a:rPr lang="ru-RU" dirty="0" smtClean="0"/>
              <a:t>Ресурсы проекта</a:t>
            </a:r>
          </a:p>
          <a:p>
            <a:r>
              <a:rPr lang="ru-RU" dirty="0" smtClean="0"/>
              <a:t>План действий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uk-UA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72132" y="357166"/>
            <a:ext cx="2971800" cy="914400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</a:p>
          <a:p>
            <a:pPr lvl="0" algn="r">
              <a:spcBef>
                <a:spcPct val="0"/>
              </a:spcBef>
              <a:defRPr/>
            </a:pPr>
            <a:r>
              <a:rPr lang="ru-RU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Предварительное описание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03788" y="1268761"/>
            <a:ext cx="3232108" cy="720079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wrap="square" lIns="85876" tIns="42938" rIns="85876" bIns="42938" anchor="ctr">
            <a:no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b="1" dirty="0">
                <a:solidFill>
                  <a:schemeClr val="bg1"/>
                </a:solidFill>
              </a:rPr>
              <a:t>«Продукт для </a:t>
            </a:r>
            <a:r>
              <a:rPr lang="ru-RU" b="1" dirty="0" smtClean="0">
                <a:solidFill>
                  <a:schemeClr val="bg1"/>
                </a:solidFill>
              </a:rPr>
              <a:t>Абонентов»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403788" y="2118322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Как подключиться</a:t>
            </a: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403787" y="5877272"/>
            <a:ext cx="8421176" cy="64807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ЦЕЛЬ </a:t>
            </a:r>
            <a:r>
              <a:rPr lang="ru-RU" sz="1200" b="1" dirty="0" smtClean="0">
                <a:solidFill>
                  <a:schemeClr val="bg1"/>
                </a:solidFill>
              </a:rPr>
              <a:t>– создать качественный и привлекательный </a:t>
            </a:r>
            <a:r>
              <a:rPr lang="ru-RU" sz="1200" b="1" dirty="0">
                <a:solidFill>
                  <a:schemeClr val="bg1"/>
                </a:solidFill>
              </a:rPr>
              <a:t>пакет </a:t>
            </a:r>
            <a:r>
              <a:rPr lang="ru-RU" sz="1200" b="1" dirty="0" smtClean="0">
                <a:solidFill>
                  <a:schemeClr val="bg1"/>
                </a:solidFill>
              </a:rPr>
              <a:t>(услуги, сервисы, тарифы, обслуживание), что позволит получить быстрый рост </a:t>
            </a:r>
            <a:r>
              <a:rPr lang="ru-RU" sz="1200" b="1" dirty="0" err="1" smtClean="0">
                <a:solidFill>
                  <a:schemeClr val="bg1"/>
                </a:solidFill>
              </a:rPr>
              <a:t>абонбазы</a:t>
            </a:r>
            <a:r>
              <a:rPr lang="ru-RU" sz="1200" b="1" dirty="0" smtClean="0">
                <a:solidFill>
                  <a:schemeClr val="bg1"/>
                </a:solidFill>
              </a:rPr>
              <a:t> и доходов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795101" y="1262662"/>
            <a:ext cx="5043762" cy="72617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Детальное описание услуг и сервисов для их реализации, а также описание для всех структурных подразделений по направлениям</a:t>
            </a:r>
            <a:endParaRPr lang="uk-UA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417687" y="908720"/>
            <a:ext cx="2232248" cy="353943"/>
          </a:xfrm>
          <a:prstGeom prst="rect">
            <a:avLst/>
          </a:prstGeom>
        </p:spPr>
        <p:txBody>
          <a:bodyPr>
            <a:normAutofit/>
          </a:bodyPr>
          <a:lstStyle>
            <a:defPPr>
              <a:defRPr lang="uk-UA"/>
            </a:defPPr>
            <a:lvl1pPr marL="265176" marR="0" lvl="0" indent="-265176" algn="ctr" fontAlgn="auto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 kumimoji="0" sz="1700" b="1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l"/>
            <a:r>
              <a:rPr lang="ru-RU" dirty="0"/>
              <a:t>Слайд </a:t>
            </a:r>
            <a:r>
              <a:rPr lang="en-US" dirty="0" smtClean="0"/>
              <a:t>5</a:t>
            </a:r>
            <a:r>
              <a:rPr lang="ru-RU" dirty="0" smtClean="0"/>
              <a:t>/</a:t>
            </a:r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339753" y="2118323"/>
            <a:ext cx="6499110" cy="145469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Основные тренды – минимизировать  точки прямого контакта с абонентом.</a:t>
            </a:r>
          </a:p>
          <a:p>
            <a:r>
              <a:rPr lang="ru-RU" sz="1200" dirty="0"/>
              <a:t>Самостоятельное подключение в зоне покрытия своим устройств с помощью без-СИМ-</a:t>
            </a:r>
            <a:r>
              <a:rPr lang="ru-RU" sz="1200" dirty="0" err="1"/>
              <a:t>ного</a:t>
            </a:r>
            <a:r>
              <a:rPr lang="ru-RU" sz="1200" dirty="0"/>
              <a:t> способа авторизации.</a:t>
            </a:r>
          </a:p>
          <a:p>
            <a:r>
              <a:rPr lang="ru-RU" sz="1200" dirty="0"/>
              <a:t>Через агентские сети продаж (по типу «Алло») –пакеты с </a:t>
            </a:r>
            <a:r>
              <a:rPr lang="ru-RU" sz="1200" dirty="0" err="1"/>
              <a:t>СИМ-картой</a:t>
            </a:r>
            <a:r>
              <a:rPr lang="ru-RU" sz="1200" dirty="0"/>
              <a:t>. В точках продаж Абонент также может приобрести LTE-A USB-модем или LTE </a:t>
            </a:r>
            <a:r>
              <a:rPr lang="ru-RU" sz="1200" dirty="0" err="1"/>
              <a:t>WiFi</a:t>
            </a:r>
            <a:r>
              <a:rPr lang="ru-RU" sz="1200" dirty="0"/>
              <a:t>-роутер.</a:t>
            </a:r>
          </a:p>
          <a:p>
            <a:r>
              <a:rPr lang="ru-RU" sz="1200" dirty="0" err="1"/>
              <a:t>Роуминговые</a:t>
            </a:r>
            <a:r>
              <a:rPr lang="ru-RU" sz="1200" dirty="0"/>
              <a:t> абоненты других сетей </a:t>
            </a:r>
            <a:r>
              <a:rPr lang="ru-RU" sz="1200" dirty="0" smtClean="0"/>
              <a:t>3G/4G</a:t>
            </a:r>
            <a:endParaRPr lang="ru-RU" sz="1200" dirty="0"/>
          </a:p>
        </p:txBody>
      </p:sp>
      <p:sp>
        <p:nvSpPr>
          <p:cNvPr id="13" name="AutoShape 18"/>
          <p:cNvSpPr>
            <a:spLocks noChangeArrowheads="1"/>
          </p:cNvSpPr>
          <p:nvPr/>
        </p:nvSpPr>
        <p:spPr bwMode="auto">
          <a:xfrm>
            <a:off x="403788" y="3645024"/>
            <a:ext cx="1850057" cy="51859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Обслуживание</a:t>
            </a:r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2339753" y="3645025"/>
            <a:ext cx="6499110" cy="108011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Самообслуживание через Личный кабинет (приостановка/возобновление услуг и сервисов, смена тарифного плана, детализация счета, пополнение и т.д.)</a:t>
            </a:r>
          </a:p>
          <a:p>
            <a:r>
              <a:rPr lang="ru-RU" sz="1200" dirty="0" err="1"/>
              <a:t>Колл</a:t>
            </a:r>
            <a:r>
              <a:rPr lang="ru-RU" sz="1200" dirty="0"/>
              <a:t>-центр</a:t>
            </a:r>
          </a:p>
          <a:p>
            <a:r>
              <a:rPr lang="ru-RU" sz="1200" dirty="0"/>
              <a:t>Точки продаж агентов</a:t>
            </a:r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417687" y="4797152"/>
            <a:ext cx="1850057" cy="669741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square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Способы пополнения счета</a:t>
            </a: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2353652" y="4797154"/>
            <a:ext cx="6499110" cy="6697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/>
              <a:t>Банкоматы, терминалы пополнения</a:t>
            </a:r>
          </a:p>
          <a:p>
            <a:r>
              <a:rPr lang="ru-RU" sz="1200" dirty="0"/>
              <a:t>Через Интернет, с помощью систем </a:t>
            </a:r>
            <a:r>
              <a:rPr lang="ru-RU" sz="1200" dirty="0" err="1"/>
              <a:t>онлайн-пополнения</a:t>
            </a:r>
            <a:r>
              <a:rPr lang="ru-RU" sz="1200" dirty="0"/>
              <a:t> </a:t>
            </a:r>
            <a:r>
              <a:rPr lang="ru-RU" sz="1200" dirty="0" smtClean="0"/>
              <a:t>…..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352378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Продукт проекта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571472" y="994693"/>
            <a:ext cx="2819400" cy="3460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КАНАЛЫ ПРОДАЖ</a:t>
            </a:r>
          </a:p>
        </p:txBody>
      </p:sp>
      <p:sp>
        <p:nvSpPr>
          <p:cNvPr id="6" name="AutoShape 18"/>
          <p:cNvSpPr>
            <a:spLocks noChangeArrowheads="1"/>
          </p:cNvSpPr>
          <p:nvPr/>
        </p:nvSpPr>
        <p:spPr bwMode="auto">
          <a:xfrm>
            <a:off x="785786" y="1391816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МАГАЗИНЫ-АГЕНТЫ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4929190" y="1142984"/>
            <a:ext cx="3643338" cy="3460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65176" marR="0" lvl="0" indent="-265176" algn="ctr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КАНАЛЫ ОБСЛУЖИВАНИЯ</a:t>
            </a: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785786" y="1772816"/>
            <a:ext cx="3124200" cy="114015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Продают </a:t>
            </a:r>
            <a:r>
              <a:rPr lang="ru-RU" sz="1200" dirty="0" err="1" smtClean="0"/>
              <a:t>смартфон\планшет</a:t>
            </a:r>
            <a:r>
              <a:rPr lang="ru-RU" sz="1200" dirty="0" smtClean="0"/>
              <a:t> с выбранным тарифным планом (оплата в салоне, купить </a:t>
            </a:r>
            <a:r>
              <a:rPr lang="ru-RU" sz="1200" dirty="0" err="1" smtClean="0"/>
              <a:t>скрет-карту</a:t>
            </a:r>
            <a:r>
              <a:rPr lang="ru-RU" sz="1200" dirty="0" smtClean="0"/>
              <a:t> или устройство продается с пополненным лицевым счетом</a:t>
            </a:r>
            <a:endParaRPr lang="uk-UA" dirty="0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857224" y="3048000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ПРОМО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804858" y="3429000"/>
            <a:ext cx="3124200" cy="5715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Выездные </a:t>
            </a:r>
            <a:r>
              <a:rPr lang="ru-RU" sz="1200" dirty="0" err="1" smtClean="0"/>
              <a:t>демо-акции</a:t>
            </a:r>
            <a:r>
              <a:rPr lang="ru-RU" sz="1200" dirty="0" smtClean="0"/>
              <a:t> и тестирование</a:t>
            </a:r>
            <a:endParaRPr lang="uk-UA" dirty="0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857224" y="4149080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ТЕЛЕПРОДАЖА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857224" y="4509120"/>
            <a:ext cx="3124200" cy="5715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err="1" smtClean="0"/>
              <a:t>Обзвон</a:t>
            </a:r>
            <a:r>
              <a:rPr lang="ru-RU" sz="1200" dirty="0" smtClean="0"/>
              <a:t> потенциальной базы с предложением и описанием услуг</a:t>
            </a:r>
            <a:endParaRPr lang="uk-UA" dirty="0"/>
          </a:p>
        </p:txBody>
      </p:sp>
      <p:sp>
        <p:nvSpPr>
          <p:cNvPr id="21" name="AutoShape 18"/>
          <p:cNvSpPr>
            <a:spLocks noChangeArrowheads="1"/>
          </p:cNvSpPr>
          <p:nvPr/>
        </p:nvSpPr>
        <p:spPr bwMode="auto">
          <a:xfrm>
            <a:off x="899592" y="5229200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WEB </a:t>
            </a:r>
            <a:r>
              <a:rPr lang="ru-RU" sz="1400" dirty="0" smtClean="0">
                <a:solidFill>
                  <a:schemeClr val="bg1"/>
                </a:solidFill>
              </a:rPr>
              <a:t>ПОРТАЛ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899592" y="5589240"/>
            <a:ext cx="3124200" cy="9361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en-US" sz="1200" dirty="0" smtClean="0"/>
              <a:t>WEB</a:t>
            </a:r>
            <a:r>
              <a:rPr lang="ru-RU" sz="1200" dirty="0" smtClean="0"/>
              <a:t>-страница, которая автоматически формирует по регистрации лицевой счет с 0.00грн и предлагает на выбор тарифный план (предоплата)</a:t>
            </a:r>
            <a:endParaRPr lang="uk-UA" dirty="0"/>
          </a:p>
        </p:txBody>
      </p:sp>
      <p:sp>
        <p:nvSpPr>
          <p:cNvPr id="23" name="AutoShape 18"/>
          <p:cNvSpPr>
            <a:spLocks noChangeArrowheads="1"/>
          </p:cNvSpPr>
          <p:nvPr/>
        </p:nvSpPr>
        <p:spPr bwMode="auto">
          <a:xfrm>
            <a:off x="6286512" y="1571612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МАГАЗИНЫ-АГЕНТЫ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5234014" y="1928802"/>
            <a:ext cx="3124200" cy="5715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Прием жалоб, действий по счетам, балансу, услугам; поддерживает ли телефон сеть</a:t>
            </a:r>
            <a:endParaRPr lang="uk-UA" dirty="0"/>
          </a:p>
        </p:txBody>
      </p:sp>
      <p:sp>
        <p:nvSpPr>
          <p:cNvPr id="25" name="AutoShape 18"/>
          <p:cNvSpPr>
            <a:spLocks noChangeArrowheads="1"/>
          </p:cNvSpPr>
          <p:nvPr/>
        </p:nvSpPr>
        <p:spPr bwMode="auto">
          <a:xfrm>
            <a:off x="6286512" y="2619372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ЦОА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auto">
          <a:xfrm>
            <a:off x="5234014" y="3000372"/>
            <a:ext cx="3124200" cy="7166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ru-RU" sz="1200" dirty="0" smtClean="0"/>
              <a:t>Удаленная работа с услугами и пожеланиями клиентов; консультации; активация, деактивация</a:t>
            </a:r>
            <a:endParaRPr lang="uk-UA" dirty="0"/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6286512" y="3833818"/>
            <a:ext cx="2071702" cy="381000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WEB </a:t>
            </a:r>
            <a:r>
              <a:rPr lang="ru-RU" sz="1400" dirty="0" smtClean="0">
                <a:solidFill>
                  <a:schemeClr val="bg1"/>
                </a:solidFill>
              </a:rPr>
              <a:t>ПОРТАЛ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8" name="AutoShape 7"/>
          <p:cNvSpPr>
            <a:spLocks noChangeArrowheads="1"/>
          </p:cNvSpPr>
          <p:nvPr/>
        </p:nvSpPr>
        <p:spPr bwMode="auto">
          <a:xfrm>
            <a:off x="5234014" y="4214818"/>
            <a:ext cx="3124200" cy="5715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7F7F7F"/>
            </a:solidFill>
            <a:round/>
            <a:headEnd/>
            <a:tailEnd/>
          </a:ln>
        </p:spPr>
        <p:txBody>
          <a:bodyPr wrap="square" anchor="ctr"/>
          <a:lstStyle/>
          <a:p>
            <a:r>
              <a:rPr lang="en-US" sz="1200" dirty="0" smtClean="0"/>
              <a:t>WEB</a:t>
            </a:r>
            <a:r>
              <a:rPr lang="ru-RU" sz="1200" dirty="0" smtClean="0"/>
              <a:t>-страница (персональный портал) по управлению услугами</a:t>
            </a:r>
            <a:endParaRPr lang="uk-UA" dirty="0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929190" y="5214950"/>
            <a:ext cx="3524255" cy="1214446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SzPct val="100000"/>
            </a:pPr>
            <a:r>
              <a:rPr lang="ru-RU" sz="1600" dirty="0" smtClean="0">
                <a:solidFill>
                  <a:srgbClr val="000000"/>
                </a:solidFill>
              </a:rPr>
              <a:t>Ключевая «фишка»: минимизация необходимости «контакта» с абонентом: удаленное обслуживание и решение вопросов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Rectangle 2"/>
          <p:cNvSpPr>
            <a:spLocks noGrp="1"/>
          </p:cNvSpPr>
          <p:nvPr>
            <p:ph type="title"/>
          </p:nvPr>
        </p:nvSpPr>
        <p:spPr>
          <a:xfrm>
            <a:off x="3348038" y="188913"/>
            <a:ext cx="5600700" cy="725487"/>
          </a:xfrm>
        </p:spPr>
        <p:txBody>
          <a:bodyPr>
            <a:normAutofit/>
          </a:bodyPr>
          <a:lstStyle/>
          <a:p>
            <a:pPr algn="r" eaLnBrk="1" hangingPunct="1"/>
            <a:r>
              <a:rPr lang="ru-RU" dirty="0" smtClean="0"/>
              <a:t>Регионы запуска</a:t>
            </a:r>
          </a:p>
        </p:txBody>
      </p:sp>
      <p:pic>
        <p:nvPicPr>
          <p:cNvPr id="5137" name="Picture 3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7698432" cy="4526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8" name="Freeform 4"/>
          <p:cNvSpPr>
            <a:spLocks/>
          </p:cNvSpPr>
          <p:nvPr/>
        </p:nvSpPr>
        <p:spPr bwMode="auto">
          <a:xfrm>
            <a:off x="3708648" y="1988840"/>
            <a:ext cx="1295400" cy="1224136"/>
          </a:xfrm>
          <a:custGeom>
            <a:avLst/>
            <a:gdLst>
              <a:gd name="T0" fmla="*/ 42 w 813"/>
              <a:gd name="T1" fmla="*/ 54 h 822"/>
              <a:gd name="T2" fmla="*/ 94 w 813"/>
              <a:gd name="T3" fmla="*/ 28 h 822"/>
              <a:gd name="T4" fmla="*/ 147 w 813"/>
              <a:gd name="T5" fmla="*/ 28 h 822"/>
              <a:gd name="T6" fmla="*/ 192 w 813"/>
              <a:gd name="T7" fmla="*/ 48 h 822"/>
              <a:gd name="T8" fmla="*/ 245 w 813"/>
              <a:gd name="T9" fmla="*/ 2 h 822"/>
              <a:gd name="T10" fmla="*/ 291 w 813"/>
              <a:gd name="T11" fmla="*/ 35 h 822"/>
              <a:gd name="T12" fmla="*/ 310 w 813"/>
              <a:gd name="T13" fmla="*/ 74 h 822"/>
              <a:gd name="T14" fmla="*/ 349 w 813"/>
              <a:gd name="T15" fmla="*/ 100 h 822"/>
              <a:gd name="T16" fmla="*/ 356 w 813"/>
              <a:gd name="T17" fmla="*/ 146 h 822"/>
              <a:gd name="T18" fmla="*/ 356 w 813"/>
              <a:gd name="T19" fmla="*/ 198 h 822"/>
              <a:gd name="T20" fmla="*/ 389 w 813"/>
              <a:gd name="T21" fmla="*/ 231 h 822"/>
              <a:gd name="T22" fmla="*/ 428 w 813"/>
              <a:gd name="T23" fmla="*/ 270 h 822"/>
              <a:gd name="T24" fmla="*/ 513 w 813"/>
              <a:gd name="T25" fmla="*/ 283 h 822"/>
              <a:gd name="T26" fmla="*/ 559 w 813"/>
              <a:gd name="T27" fmla="*/ 297 h 822"/>
              <a:gd name="T28" fmla="*/ 559 w 813"/>
              <a:gd name="T29" fmla="*/ 349 h 822"/>
              <a:gd name="T30" fmla="*/ 598 w 813"/>
              <a:gd name="T31" fmla="*/ 375 h 822"/>
              <a:gd name="T32" fmla="*/ 670 w 813"/>
              <a:gd name="T33" fmla="*/ 382 h 822"/>
              <a:gd name="T34" fmla="*/ 736 w 813"/>
              <a:gd name="T35" fmla="*/ 369 h 822"/>
              <a:gd name="T36" fmla="*/ 775 w 813"/>
              <a:gd name="T37" fmla="*/ 369 h 822"/>
              <a:gd name="T38" fmla="*/ 808 w 813"/>
              <a:gd name="T39" fmla="*/ 401 h 822"/>
              <a:gd name="T40" fmla="*/ 808 w 813"/>
              <a:gd name="T41" fmla="*/ 454 h 822"/>
              <a:gd name="T42" fmla="*/ 775 w 813"/>
              <a:gd name="T43" fmla="*/ 499 h 822"/>
              <a:gd name="T44" fmla="*/ 749 w 813"/>
              <a:gd name="T45" fmla="*/ 532 h 822"/>
              <a:gd name="T46" fmla="*/ 729 w 813"/>
              <a:gd name="T47" fmla="*/ 591 h 822"/>
              <a:gd name="T48" fmla="*/ 651 w 813"/>
              <a:gd name="T49" fmla="*/ 604 h 822"/>
              <a:gd name="T50" fmla="*/ 657 w 813"/>
              <a:gd name="T51" fmla="*/ 565 h 822"/>
              <a:gd name="T52" fmla="*/ 605 w 813"/>
              <a:gd name="T53" fmla="*/ 585 h 822"/>
              <a:gd name="T54" fmla="*/ 585 w 813"/>
              <a:gd name="T55" fmla="*/ 539 h 822"/>
              <a:gd name="T56" fmla="*/ 565 w 813"/>
              <a:gd name="T57" fmla="*/ 585 h 822"/>
              <a:gd name="T58" fmla="*/ 526 w 813"/>
              <a:gd name="T59" fmla="*/ 637 h 822"/>
              <a:gd name="T60" fmla="*/ 533 w 813"/>
              <a:gd name="T61" fmla="*/ 683 h 822"/>
              <a:gd name="T62" fmla="*/ 487 w 813"/>
              <a:gd name="T63" fmla="*/ 722 h 822"/>
              <a:gd name="T64" fmla="*/ 461 w 813"/>
              <a:gd name="T65" fmla="*/ 761 h 822"/>
              <a:gd name="T66" fmla="*/ 408 w 813"/>
              <a:gd name="T67" fmla="*/ 781 h 822"/>
              <a:gd name="T68" fmla="*/ 363 w 813"/>
              <a:gd name="T69" fmla="*/ 768 h 822"/>
              <a:gd name="T70" fmla="*/ 317 w 813"/>
              <a:gd name="T71" fmla="*/ 787 h 822"/>
              <a:gd name="T72" fmla="*/ 251 w 813"/>
              <a:gd name="T73" fmla="*/ 781 h 822"/>
              <a:gd name="T74" fmla="*/ 173 w 813"/>
              <a:gd name="T75" fmla="*/ 801 h 822"/>
              <a:gd name="T76" fmla="*/ 133 w 813"/>
              <a:gd name="T77" fmla="*/ 820 h 822"/>
              <a:gd name="T78" fmla="*/ 101 w 813"/>
              <a:gd name="T79" fmla="*/ 787 h 822"/>
              <a:gd name="T80" fmla="*/ 61 w 813"/>
              <a:gd name="T81" fmla="*/ 774 h 822"/>
              <a:gd name="T82" fmla="*/ 88 w 813"/>
              <a:gd name="T83" fmla="*/ 722 h 822"/>
              <a:gd name="T84" fmla="*/ 61 w 813"/>
              <a:gd name="T85" fmla="*/ 689 h 822"/>
              <a:gd name="T86" fmla="*/ 35 w 813"/>
              <a:gd name="T87" fmla="*/ 624 h 822"/>
              <a:gd name="T88" fmla="*/ 94 w 813"/>
              <a:gd name="T89" fmla="*/ 604 h 822"/>
              <a:gd name="T90" fmla="*/ 133 w 813"/>
              <a:gd name="T91" fmla="*/ 558 h 822"/>
              <a:gd name="T92" fmla="*/ 114 w 813"/>
              <a:gd name="T93" fmla="*/ 513 h 822"/>
              <a:gd name="T94" fmla="*/ 114 w 813"/>
              <a:gd name="T95" fmla="*/ 421 h 822"/>
              <a:gd name="T96" fmla="*/ 81 w 813"/>
              <a:gd name="T97" fmla="*/ 401 h 822"/>
              <a:gd name="T98" fmla="*/ 55 w 813"/>
              <a:gd name="T99" fmla="*/ 369 h 822"/>
              <a:gd name="T100" fmla="*/ 48 w 813"/>
              <a:gd name="T101" fmla="*/ 323 h 822"/>
              <a:gd name="T102" fmla="*/ 81 w 813"/>
              <a:gd name="T103" fmla="*/ 297 h 822"/>
              <a:gd name="T104" fmla="*/ 55 w 813"/>
              <a:gd name="T105" fmla="*/ 270 h 822"/>
              <a:gd name="T106" fmla="*/ 75 w 813"/>
              <a:gd name="T107" fmla="*/ 238 h 822"/>
              <a:gd name="T108" fmla="*/ 61 w 813"/>
              <a:gd name="T109" fmla="*/ 185 h 822"/>
              <a:gd name="T110" fmla="*/ 3 w 813"/>
              <a:gd name="T111" fmla="*/ 139 h 822"/>
              <a:gd name="T112" fmla="*/ 42 w 813"/>
              <a:gd name="T113" fmla="*/ 100 h 822"/>
              <a:gd name="T114" fmla="*/ 42 w 813"/>
              <a:gd name="T115" fmla="*/ 54 h 8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3"/>
              <a:gd name="T175" fmla="*/ 0 h 822"/>
              <a:gd name="T176" fmla="*/ 813 w 813"/>
              <a:gd name="T177" fmla="*/ 822 h 8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3" h="822">
                <a:moveTo>
                  <a:pt x="42" y="54"/>
                </a:moveTo>
                <a:cubicBezTo>
                  <a:pt x="51" y="42"/>
                  <a:pt x="77" y="32"/>
                  <a:pt x="94" y="28"/>
                </a:cubicBezTo>
                <a:cubicBezTo>
                  <a:pt x="111" y="24"/>
                  <a:pt x="131" y="25"/>
                  <a:pt x="147" y="28"/>
                </a:cubicBezTo>
                <a:cubicBezTo>
                  <a:pt x="163" y="31"/>
                  <a:pt x="176" y="52"/>
                  <a:pt x="192" y="48"/>
                </a:cubicBezTo>
                <a:cubicBezTo>
                  <a:pt x="208" y="44"/>
                  <a:pt x="228" y="4"/>
                  <a:pt x="245" y="2"/>
                </a:cubicBezTo>
                <a:cubicBezTo>
                  <a:pt x="262" y="0"/>
                  <a:pt x="280" y="23"/>
                  <a:pt x="291" y="35"/>
                </a:cubicBezTo>
                <a:cubicBezTo>
                  <a:pt x="302" y="47"/>
                  <a:pt x="300" y="63"/>
                  <a:pt x="310" y="74"/>
                </a:cubicBezTo>
                <a:cubicBezTo>
                  <a:pt x="320" y="85"/>
                  <a:pt x="341" y="88"/>
                  <a:pt x="349" y="100"/>
                </a:cubicBezTo>
                <a:cubicBezTo>
                  <a:pt x="357" y="112"/>
                  <a:pt x="355" y="130"/>
                  <a:pt x="356" y="146"/>
                </a:cubicBezTo>
                <a:cubicBezTo>
                  <a:pt x="357" y="162"/>
                  <a:pt x="351" y="184"/>
                  <a:pt x="356" y="198"/>
                </a:cubicBezTo>
                <a:cubicBezTo>
                  <a:pt x="361" y="212"/>
                  <a:pt x="377" y="219"/>
                  <a:pt x="389" y="231"/>
                </a:cubicBezTo>
                <a:cubicBezTo>
                  <a:pt x="401" y="243"/>
                  <a:pt x="407" y="261"/>
                  <a:pt x="428" y="270"/>
                </a:cubicBezTo>
                <a:cubicBezTo>
                  <a:pt x="449" y="279"/>
                  <a:pt x="491" y="279"/>
                  <a:pt x="513" y="283"/>
                </a:cubicBezTo>
                <a:cubicBezTo>
                  <a:pt x="535" y="287"/>
                  <a:pt x="551" y="286"/>
                  <a:pt x="559" y="297"/>
                </a:cubicBezTo>
                <a:cubicBezTo>
                  <a:pt x="567" y="308"/>
                  <a:pt x="553" y="336"/>
                  <a:pt x="559" y="349"/>
                </a:cubicBezTo>
                <a:cubicBezTo>
                  <a:pt x="565" y="362"/>
                  <a:pt x="580" y="370"/>
                  <a:pt x="598" y="375"/>
                </a:cubicBezTo>
                <a:cubicBezTo>
                  <a:pt x="616" y="380"/>
                  <a:pt x="647" y="383"/>
                  <a:pt x="670" y="382"/>
                </a:cubicBezTo>
                <a:cubicBezTo>
                  <a:pt x="693" y="381"/>
                  <a:pt x="718" y="371"/>
                  <a:pt x="736" y="369"/>
                </a:cubicBezTo>
                <a:cubicBezTo>
                  <a:pt x="754" y="367"/>
                  <a:pt x="763" y="364"/>
                  <a:pt x="775" y="369"/>
                </a:cubicBezTo>
                <a:cubicBezTo>
                  <a:pt x="787" y="374"/>
                  <a:pt x="803" y="387"/>
                  <a:pt x="808" y="401"/>
                </a:cubicBezTo>
                <a:cubicBezTo>
                  <a:pt x="813" y="415"/>
                  <a:pt x="813" y="438"/>
                  <a:pt x="808" y="454"/>
                </a:cubicBezTo>
                <a:cubicBezTo>
                  <a:pt x="803" y="470"/>
                  <a:pt x="785" y="486"/>
                  <a:pt x="775" y="499"/>
                </a:cubicBezTo>
                <a:cubicBezTo>
                  <a:pt x="765" y="512"/>
                  <a:pt x="757" y="517"/>
                  <a:pt x="749" y="532"/>
                </a:cubicBezTo>
                <a:cubicBezTo>
                  <a:pt x="741" y="547"/>
                  <a:pt x="745" y="579"/>
                  <a:pt x="729" y="591"/>
                </a:cubicBezTo>
                <a:cubicBezTo>
                  <a:pt x="713" y="603"/>
                  <a:pt x="663" y="608"/>
                  <a:pt x="651" y="604"/>
                </a:cubicBezTo>
                <a:cubicBezTo>
                  <a:pt x="639" y="600"/>
                  <a:pt x="665" y="568"/>
                  <a:pt x="657" y="565"/>
                </a:cubicBezTo>
                <a:cubicBezTo>
                  <a:pt x="649" y="562"/>
                  <a:pt x="617" y="589"/>
                  <a:pt x="605" y="585"/>
                </a:cubicBezTo>
                <a:cubicBezTo>
                  <a:pt x="593" y="581"/>
                  <a:pt x="592" y="539"/>
                  <a:pt x="585" y="539"/>
                </a:cubicBezTo>
                <a:cubicBezTo>
                  <a:pt x="578" y="539"/>
                  <a:pt x="575" y="569"/>
                  <a:pt x="565" y="585"/>
                </a:cubicBezTo>
                <a:cubicBezTo>
                  <a:pt x="555" y="601"/>
                  <a:pt x="531" y="621"/>
                  <a:pt x="526" y="637"/>
                </a:cubicBezTo>
                <a:cubicBezTo>
                  <a:pt x="521" y="653"/>
                  <a:pt x="539" y="669"/>
                  <a:pt x="533" y="683"/>
                </a:cubicBezTo>
                <a:cubicBezTo>
                  <a:pt x="527" y="697"/>
                  <a:pt x="499" y="709"/>
                  <a:pt x="487" y="722"/>
                </a:cubicBezTo>
                <a:cubicBezTo>
                  <a:pt x="475" y="735"/>
                  <a:pt x="474" y="751"/>
                  <a:pt x="461" y="761"/>
                </a:cubicBezTo>
                <a:cubicBezTo>
                  <a:pt x="448" y="771"/>
                  <a:pt x="424" y="780"/>
                  <a:pt x="408" y="781"/>
                </a:cubicBezTo>
                <a:cubicBezTo>
                  <a:pt x="392" y="782"/>
                  <a:pt x="378" y="767"/>
                  <a:pt x="363" y="768"/>
                </a:cubicBezTo>
                <a:cubicBezTo>
                  <a:pt x="348" y="769"/>
                  <a:pt x="336" y="785"/>
                  <a:pt x="317" y="787"/>
                </a:cubicBezTo>
                <a:cubicBezTo>
                  <a:pt x="298" y="789"/>
                  <a:pt x="275" y="779"/>
                  <a:pt x="251" y="781"/>
                </a:cubicBezTo>
                <a:cubicBezTo>
                  <a:pt x="227" y="783"/>
                  <a:pt x="193" y="794"/>
                  <a:pt x="173" y="801"/>
                </a:cubicBezTo>
                <a:cubicBezTo>
                  <a:pt x="153" y="808"/>
                  <a:pt x="145" y="822"/>
                  <a:pt x="133" y="820"/>
                </a:cubicBezTo>
                <a:cubicBezTo>
                  <a:pt x="121" y="818"/>
                  <a:pt x="113" y="795"/>
                  <a:pt x="101" y="787"/>
                </a:cubicBezTo>
                <a:cubicBezTo>
                  <a:pt x="89" y="779"/>
                  <a:pt x="63" y="785"/>
                  <a:pt x="61" y="774"/>
                </a:cubicBezTo>
                <a:cubicBezTo>
                  <a:pt x="59" y="763"/>
                  <a:pt x="88" y="736"/>
                  <a:pt x="88" y="722"/>
                </a:cubicBezTo>
                <a:cubicBezTo>
                  <a:pt x="88" y="708"/>
                  <a:pt x="70" y="705"/>
                  <a:pt x="61" y="689"/>
                </a:cubicBezTo>
                <a:cubicBezTo>
                  <a:pt x="52" y="673"/>
                  <a:pt x="30" y="638"/>
                  <a:pt x="35" y="624"/>
                </a:cubicBezTo>
                <a:cubicBezTo>
                  <a:pt x="40" y="610"/>
                  <a:pt x="78" y="615"/>
                  <a:pt x="94" y="604"/>
                </a:cubicBezTo>
                <a:cubicBezTo>
                  <a:pt x="110" y="593"/>
                  <a:pt x="130" y="573"/>
                  <a:pt x="133" y="558"/>
                </a:cubicBezTo>
                <a:cubicBezTo>
                  <a:pt x="136" y="543"/>
                  <a:pt x="117" y="536"/>
                  <a:pt x="114" y="513"/>
                </a:cubicBezTo>
                <a:cubicBezTo>
                  <a:pt x="111" y="490"/>
                  <a:pt x="119" y="440"/>
                  <a:pt x="114" y="421"/>
                </a:cubicBezTo>
                <a:cubicBezTo>
                  <a:pt x="109" y="402"/>
                  <a:pt x="91" y="410"/>
                  <a:pt x="81" y="401"/>
                </a:cubicBezTo>
                <a:cubicBezTo>
                  <a:pt x="71" y="392"/>
                  <a:pt x="60" y="382"/>
                  <a:pt x="55" y="369"/>
                </a:cubicBezTo>
                <a:cubicBezTo>
                  <a:pt x="50" y="356"/>
                  <a:pt x="44" y="335"/>
                  <a:pt x="48" y="323"/>
                </a:cubicBezTo>
                <a:cubicBezTo>
                  <a:pt x="52" y="311"/>
                  <a:pt x="80" y="306"/>
                  <a:pt x="81" y="297"/>
                </a:cubicBezTo>
                <a:cubicBezTo>
                  <a:pt x="82" y="288"/>
                  <a:pt x="56" y="280"/>
                  <a:pt x="55" y="270"/>
                </a:cubicBezTo>
                <a:cubicBezTo>
                  <a:pt x="54" y="260"/>
                  <a:pt x="74" y="252"/>
                  <a:pt x="75" y="238"/>
                </a:cubicBezTo>
                <a:cubicBezTo>
                  <a:pt x="76" y="224"/>
                  <a:pt x="73" y="202"/>
                  <a:pt x="61" y="185"/>
                </a:cubicBezTo>
                <a:cubicBezTo>
                  <a:pt x="49" y="168"/>
                  <a:pt x="6" y="153"/>
                  <a:pt x="3" y="139"/>
                </a:cubicBezTo>
                <a:cubicBezTo>
                  <a:pt x="0" y="125"/>
                  <a:pt x="38" y="113"/>
                  <a:pt x="42" y="100"/>
                </a:cubicBezTo>
                <a:cubicBezTo>
                  <a:pt x="46" y="87"/>
                  <a:pt x="33" y="66"/>
                  <a:pt x="42" y="54"/>
                </a:cubicBezTo>
                <a:close/>
              </a:path>
            </a:pathLst>
          </a:custGeom>
          <a:solidFill>
            <a:srgbClr val="FFCC99"/>
          </a:solidFill>
          <a:ln w="254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5140" name="Text Box 6"/>
          <p:cNvSpPr txBox="1">
            <a:spLocks noChangeArrowheads="1"/>
          </p:cNvSpPr>
          <p:nvPr/>
        </p:nvSpPr>
        <p:spPr bwMode="auto">
          <a:xfrm>
            <a:off x="3996631" y="2276872"/>
            <a:ext cx="503361" cy="269304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 dirty="0"/>
              <a:t>Киев</a:t>
            </a:r>
            <a:endParaRPr lang="uk-UA" sz="800" b="1" dirty="0"/>
          </a:p>
        </p:txBody>
      </p:sp>
      <p:sp>
        <p:nvSpPr>
          <p:cNvPr id="5141" name="Text Box 7"/>
          <p:cNvSpPr txBox="1">
            <a:spLocks noChangeArrowheads="1"/>
          </p:cNvSpPr>
          <p:nvPr/>
        </p:nvSpPr>
        <p:spPr bwMode="auto">
          <a:xfrm>
            <a:off x="3733800" y="3200400"/>
            <a:ext cx="601663" cy="261938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/>
              <a:t>Одесса</a:t>
            </a:r>
            <a:endParaRPr lang="uk-UA" sz="800" b="1"/>
          </a:p>
        </p:txBody>
      </p:sp>
      <p:sp>
        <p:nvSpPr>
          <p:cNvPr id="5143" name="Freeform 9"/>
          <p:cNvSpPr>
            <a:spLocks/>
          </p:cNvSpPr>
          <p:nvPr/>
        </p:nvSpPr>
        <p:spPr bwMode="auto">
          <a:xfrm>
            <a:off x="6012160" y="2564904"/>
            <a:ext cx="1296144" cy="936104"/>
          </a:xfrm>
          <a:custGeom>
            <a:avLst/>
            <a:gdLst>
              <a:gd name="T0" fmla="*/ 264 w 907"/>
              <a:gd name="T1" fmla="*/ 21 h 672"/>
              <a:gd name="T2" fmla="*/ 306 w 907"/>
              <a:gd name="T3" fmla="*/ 9 h 672"/>
              <a:gd name="T4" fmla="*/ 366 w 907"/>
              <a:gd name="T5" fmla="*/ 18 h 672"/>
              <a:gd name="T6" fmla="*/ 414 w 907"/>
              <a:gd name="T7" fmla="*/ 63 h 672"/>
              <a:gd name="T8" fmla="*/ 459 w 907"/>
              <a:gd name="T9" fmla="*/ 60 h 672"/>
              <a:gd name="T10" fmla="*/ 513 w 907"/>
              <a:gd name="T11" fmla="*/ 90 h 672"/>
              <a:gd name="T12" fmla="*/ 555 w 907"/>
              <a:gd name="T13" fmla="*/ 63 h 672"/>
              <a:gd name="T14" fmla="*/ 621 w 907"/>
              <a:gd name="T15" fmla="*/ 51 h 672"/>
              <a:gd name="T16" fmla="*/ 693 w 907"/>
              <a:gd name="T17" fmla="*/ 27 h 672"/>
              <a:gd name="T18" fmla="*/ 723 w 907"/>
              <a:gd name="T19" fmla="*/ 9 h 672"/>
              <a:gd name="T20" fmla="*/ 756 w 907"/>
              <a:gd name="T21" fmla="*/ 42 h 672"/>
              <a:gd name="T22" fmla="*/ 795 w 907"/>
              <a:gd name="T23" fmla="*/ 72 h 672"/>
              <a:gd name="T24" fmla="*/ 816 w 907"/>
              <a:gd name="T25" fmla="*/ 135 h 672"/>
              <a:gd name="T26" fmla="*/ 858 w 907"/>
              <a:gd name="T27" fmla="*/ 144 h 672"/>
              <a:gd name="T28" fmla="*/ 903 w 907"/>
              <a:gd name="T29" fmla="*/ 183 h 672"/>
              <a:gd name="T30" fmla="*/ 900 w 907"/>
              <a:gd name="T31" fmla="*/ 243 h 672"/>
              <a:gd name="T32" fmla="*/ 891 w 907"/>
              <a:gd name="T33" fmla="*/ 291 h 672"/>
              <a:gd name="T34" fmla="*/ 846 w 907"/>
              <a:gd name="T35" fmla="*/ 345 h 672"/>
              <a:gd name="T36" fmla="*/ 858 w 907"/>
              <a:gd name="T37" fmla="*/ 396 h 672"/>
              <a:gd name="T38" fmla="*/ 846 w 907"/>
              <a:gd name="T39" fmla="*/ 441 h 672"/>
              <a:gd name="T40" fmla="*/ 768 w 907"/>
              <a:gd name="T41" fmla="*/ 441 h 672"/>
              <a:gd name="T42" fmla="*/ 750 w 907"/>
              <a:gd name="T43" fmla="*/ 486 h 672"/>
              <a:gd name="T44" fmla="*/ 693 w 907"/>
              <a:gd name="T45" fmla="*/ 504 h 672"/>
              <a:gd name="T46" fmla="*/ 669 w 907"/>
              <a:gd name="T47" fmla="*/ 558 h 672"/>
              <a:gd name="T48" fmla="*/ 615 w 907"/>
              <a:gd name="T49" fmla="*/ 594 h 672"/>
              <a:gd name="T50" fmla="*/ 564 w 907"/>
              <a:gd name="T51" fmla="*/ 582 h 672"/>
              <a:gd name="T52" fmla="*/ 516 w 907"/>
              <a:gd name="T53" fmla="*/ 606 h 672"/>
              <a:gd name="T54" fmla="*/ 519 w 907"/>
              <a:gd name="T55" fmla="*/ 654 h 672"/>
              <a:gd name="T56" fmla="*/ 483 w 907"/>
              <a:gd name="T57" fmla="*/ 654 h 672"/>
              <a:gd name="T58" fmla="*/ 462 w 907"/>
              <a:gd name="T59" fmla="*/ 615 h 672"/>
              <a:gd name="T60" fmla="*/ 426 w 907"/>
              <a:gd name="T61" fmla="*/ 645 h 672"/>
              <a:gd name="T62" fmla="*/ 396 w 907"/>
              <a:gd name="T63" fmla="*/ 630 h 672"/>
              <a:gd name="T64" fmla="*/ 363 w 907"/>
              <a:gd name="T65" fmla="*/ 585 h 672"/>
              <a:gd name="T66" fmla="*/ 333 w 907"/>
              <a:gd name="T67" fmla="*/ 540 h 672"/>
              <a:gd name="T68" fmla="*/ 285 w 907"/>
              <a:gd name="T69" fmla="*/ 525 h 672"/>
              <a:gd name="T70" fmla="*/ 246 w 907"/>
              <a:gd name="T71" fmla="*/ 540 h 672"/>
              <a:gd name="T72" fmla="*/ 186 w 907"/>
              <a:gd name="T73" fmla="*/ 522 h 672"/>
              <a:gd name="T74" fmla="*/ 132 w 907"/>
              <a:gd name="T75" fmla="*/ 483 h 672"/>
              <a:gd name="T76" fmla="*/ 51 w 907"/>
              <a:gd name="T77" fmla="*/ 456 h 672"/>
              <a:gd name="T78" fmla="*/ 54 w 907"/>
              <a:gd name="T79" fmla="*/ 405 h 672"/>
              <a:gd name="T80" fmla="*/ 126 w 907"/>
              <a:gd name="T81" fmla="*/ 405 h 672"/>
              <a:gd name="T82" fmla="*/ 129 w 907"/>
              <a:gd name="T83" fmla="*/ 351 h 672"/>
              <a:gd name="T84" fmla="*/ 174 w 907"/>
              <a:gd name="T85" fmla="*/ 345 h 672"/>
              <a:gd name="T86" fmla="*/ 192 w 907"/>
              <a:gd name="T87" fmla="*/ 312 h 672"/>
              <a:gd name="T88" fmla="*/ 123 w 907"/>
              <a:gd name="T89" fmla="*/ 279 h 672"/>
              <a:gd name="T90" fmla="*/ 108 w 907"/>
              <a:gd name="T91" fmla="*/ 240 h 672"/>
              <a:gd name="T92" fmla="*/ 57 w 907"/>
              <a:gd name="T93" fmla="*/ 222 h 672"/>
              <a:gd name="T94" fmla="*/ 0 w 907"/>
              <a:gd name="T95" fmla="*/ 189 h 672"/>
              <a:gd name="T96" fmla="*/ 12 w 907"/>
              <a:gd name="T97" fmla="*/ 129 h 672"/>
              <a:gd name="T98" fmla="*/ 84 w 907"/>
              <a:gd name="T99" fmla="*/ 108 h 672"/>
              <a:gd name="T100" fmla="*/ 147 w 907"/>
              <a:gd name="T101" fmla="*/ 63 h 672"/>
              <a:gd name="T102" fmla="*/ 240 w 907"/>
              <a:gd name="T103" fmla="*/ 42 h 67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907"/>
              <a:gd name="T157" fmla="*/ 0 h 672"/>
              <a:gd name="T158" fmla="*/ 907 w 907"/>
              <a:gd name="T159" fmla="*/ 672 h 67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907" h="672">
                <a:moveTo>
                  <a:pt x="240" y="42"/>
                </a:moveTo>
                <a:cubicBezTo>
                  <a:pt x="252" y="35"/>
                  <a:pt x="257" y="24"/>
                  <a:pt x="264" y="21"/>
                </a:cubicBezTo>
                <a:cubicBezTo>
                  <a:pt x="271" y="18"/>
                  <a:pt x="275" y="23"/>
                  <a:pt x="282" y="21"/>
                </a:cubicBezTo>
                <a:cubicBezTo>
                  <a:pt x="289" y="19"/>
                  <a:pt x="295" y="11"/>
                  <a:pt x="306" y="9"/>
                </a:cubicBezTo>
                <a:cubicBezTo>
                  <a:pt x="317" y="7"/>
                  <a:pt x="338" y="4"/>
                  <a:pt x="348" y="6"/>
                </a:cubicBezTo>
                <a:cubicBezTo>
                  <a:pt x="358" y="8"/>
                  <a:pt x="358" y="14"/>
                  <a:pt x="366" y="18"/>
                </a:cubicBezTo>
                <a:cubicBezTo>
                  <a:pt x="374" y="22"/>
                  <a:pt x="388" y="20"/>
                  <a:pt x="396" y="27"/>
                </a:cubicBezTo>
                <a:cubicBezTo>
                  <a:pt x="404" y="34"/>
                  <a:pt x="408" y="58"/>
                  <a:pt x="414" y="63"/>
                </a:cubicBezTo>
                <a:cubicBezTo>
                  <a:pt x="420" y="68"/>
                  <a:pt x="428" y="60"/>
                  <a:pt x="435" y="60"/>
                </a:cubicBezTo>
                <a:cubicBezTo>
                  <a:pt x="442" y="60"/>
                  <a:pt x="446" y="59"/>
                  <a:pt x="459" y="60"/>
                </a:cubicBezTo>
                <a:cubicBezTo>
                  <a:pt x="472" y="61"/>
                  <a:pt x="504" y="61"/>
                  <a:pt x="513" y="66"/>
                </a:cubicBezTo>
                <a:cubicBezTo>
                  <a:pt x="522" y="71"/>
                  <a:pt x="511" y="91"/>
                  <a:pt x="513" y="90"/>
                </a:cubicBezTo>
                <a:cubicBezTo>
                  <a:pt x="515" y="89"/>
                  <a:pt x="521" y="61"/>
                  <a:pt x="528" y="57"/>
                </a:cubicBezTo>
                <a:cubicBezTo>
                  <a:pt x="535" y="53"/>
                  <a:pt x="548" y="66"/>
                  <a:pt x="555" y="63"/>
                </a:cubicBezTo>
                <a:cubicBezTo>
                  <a:pt x="562" y="60"/>
                  <a:pt x="559" y="44"/>
                  <a:pt x="570" y="42"/>
                </a:cubicBezTo>
                <a:cubicBezTo>
                  <a:pt x="581" y="40"/>
                  <a:pt x="608" y="52"/>
                  <a:pt x="621" y="51"/>
                </a:cubicBezTo>
                <a:cubicBezTo>
                  <a:pt x="634" y="50"/>
                  <a:pt x="639" y="40"/>
                  <a:pt x="651" y="36"/>
                </a:cubicBezTo>
                <a:cubicBezTo>
                  <a:pt x="663" y="32"/>
                  <a:pt x="686" y="32"/>
                  <a:pt x="693" y="27"/>
                </a:cubicBezTo>
                <a:cubicBezTo>
                  <a:pt x="700" y="22"/>
                  <a:pt x="688" y="6"/>
                  <a:pt x="693" y="3"/>
                </a:cubicBezTo>
                <a:cubicBezTo>
                  <a:pt x="698" y="0"/>
                  <a:pt x="711" y="7"/>
                  <a:pt x="723" y="9"/>
                </a:cubicBezTo>
                <a:cubicBezTo>
                  <a:pt x="735" y="11"/>
                  <a:pt x="760" y="10"/>
                  <a:pt x="765" y="15"/>
                </a:cubicBezTo>
                <a:cubicBezTo>
                  <a:pt x="770" y="20"/>
                  <a:pt x="753" y="36"/>
                  <a:pt x="756" y="42"/>
                </a:cubicBezTo>
                <a:cubicBezTo>
                  <a:pt x="759" y="48"/>
                  <a:pt x="777" y="49"/>
                  <a:pt x="783" y="54"/>
                </a:cubicBezTo>
                <a:cubicBezTo>
                  <a:pt x="789" y="59"/>
                  <a:pt x="793" y="63"/>
                  <a:pt x="795" y="72"/>
                </a:cubicBezTo>
                <a:cubicBezTo>
                  <a:pt x="797" y="81"/>
                  <a:pt x="792" y="98"/>
                  <a:pt x="795" y="108"/>
                </a:cubicBezTo>
                <a:cubicBezTo>
                  <a:pt x="798" y="118"/>
                  <a:pt x="811" y="128"/>
                  <a:pt x="816" y="135"/>
                </a:cubicBezTo>
                <a:cubicBezTo>
                  <a:pt x="821" y="142"/>
                  <a:pt x="821" y="149"/>
                  <a:pt x="828" y="150"/>
                </a:cubicBezTo>
                <a:cubicBezTo>
                  <a:pt x="835" y="151"/>
                  <a:pt x="851" y="142"/>
                  <a:pt x="858" y="144"/>
                </a:cubicBezTo>
                <a:cubicBezTo>
                  <a:pt x="865" y="146"/>
                  <a:pt x="866" y="156"/>
                  <a:pt x="873" y="162"/>
                </a:cubicBezTo>
                <a:cubicBezTo>
                  <a:pt x="880" y="168"/>
                  <a:pt x="899" y="175"/>
                  <a:pt x="903" y="183"/>
                </a:cubicBezTo>
                <a:cubicBezTo>
                  <a:pt x="907" y="191"/>
                  <a:pt x="898" y="203"/>
                  <a:pt x="897" y="213"/>
                </a:cubicBezTo>
                <a:cubicBezTo>
                  <a:pt x="896" y="223"/>
                  <a:pt x="904" y="236"/>
                  <a:pt x="900" y="243"/>
                </a:cubicBezTo>
                <a:cubicBezTo>
                  <a:pt x="896" y="250"/>
                  <a:pt x="874" y="250"/>
                  <a:pt x="873" y="258"/>
                </a:cubicBezTo>
                <a:cubicBezTo>
                  <a:pt x="872" y="266"/>
                  <a:pt x="892" y="282"/>
                  <a:pt x="891" y="291"/>
                </a:cubicBezTo>
                <a:cubicBezTo>
                  <a:pt x="890" y="300"/>
                  <a:pt x="878" y="303"/>
                  <a:pt x="870" y="312"/>
                </a:cubicBezTo>
                <a:cubicBezTo>
                  <a:pt x="862" y="321"/>
                  <a:pt x="851" y="334"/>
                  <a:pt x="846" y="345"/>
                </a:cubicBezTo>
                <a:cubicBezTo>
                  <a:pt x="841" y="356"/>
                  <a:pt x="835" y="370"/>
                  <a:pt x="837" y="378"/>
                </a:cubicBezTo>
                <a:cubicBezTo>
                  <a:pt x="839" y="386"/>
                  <a:pt x="852" y="390"/>
                  <a:pt x="858" y="396"/>
                </a:cubicBezTo>
                <a:cubicBezTo>
                  <a:pt x="864" y="402"/>
                  <a:pt x="878" y="410"/>
                  <a:pt x="876" y="417"/>
                </a:cubicBezTo>
                <a:cubicBezTo>
                  <a:pt x="874" y="424"/>
                  <a:pt x="859" y="439"/>
                  <a:pt x="846" y="441"/>
                </a:cubicBezTo>
                <a:cubicBezTo>
                  <a:pt x="833" y="443"/>
                  <a:pt x="811" y="432"/>
                  <a:pt x="798" y="432"/>
                </a:cubicBezTo>
                <a:cubicBezTo>
                  <a:pt x="785" y="432"/>
                  <a:pt x="774" y="434"/>
                  <a:pt x="768" y="441"/>
                </a:cubicBezTo>
                <a:cubicBezTo>
                  <a:pt x="762" y="448"/>
                  <a:pt x="765" y="464"/>
                  <a:pt x="762" y="471"/>
                </a:cubicBezTo>
                <a:cubicBezTo>
                  <a:pt x="759" y="478"/>
                  <a:pt x="756" y="480"/>
                  <a:pt x="750" y="486"/>
                </a:cubicBezTo>
                <a:cubicBezTo>
                  <a:pt x="744" y="492"/>
                  <a:pt x="732" y="507"/>
                  <a:pt x="723" y="510"/>
                </a:cubicBezTo>
                <a:cubicBezTo>
                  <a:pt x="714" y="513"/>
                  <a:pt x="698" y="500"/>
                  <a:pt x="693" y="504"/>
                </a:cubicBezTo>
                <a:cubicBezTo>
                  <a:pt x="688" y="508"/>
                  <a:pt x="700" y="525"/>
                  <a:pt x="696" y="534"/>
                </a:cubicBezTo>
                <a:cubicBezTo>
                  <a:pt x="692" y="543"/>
                  <a:pt x="678" y="552"/>
                  <a:pt x="669" y="558"/>
                </a:cubicBezTo>
                <a:cubicBezTo>
                  <a:pt x="660" y="564"/>
                  <a:pt x="651" y="567"/>
                  <a:pt x="642" y="573"/>
                </a:cubicBezTo>
                <a:cubicBezTo>
                  <a:pt x="633" y="579"/>
                  <a:pt x="623" y="592"/>
                  <a:pt x="615" y="594"/>
                </a:cubicBezTo>
                <a:cubicBezTo>
                  <a:pt x="607" y="596"/>
                  <a:pt x="599" y="587"/>
                  <a:pt x="591" y="585"/>
                </a:cubicBezTo>
                <a:cubicBezTo>
                  <a:pt x="583" y="583"/>
                  <a:pt x="573" y="582"/>
                  <a:pt x="564" y="582"/>
                </a:cubicBezTo>
                <a:cubicBezTo>
                  <a:pt x="555" y="582"/>
                  <a:pt x="542" y="584"/>
                  <a:pt x="534" y="588"/>
                </a:cubicBezTo>
                <a:cubicBezTo>
                  <a:pt x="526" y="592"/>
                  <a:pt x="518" y="599"/>
                  <a:pt x="516" y="606"/>
                </a:cubicBezTo>
                <a:cubicBezTo>
                  <a:pt x="514" y="613"/>
                  <a:pt x="522" y="625"/>
                  <a:pt x="522" y="633"/>
                </a:cubicBezTo>
                <a:cubicBezTo>
                  <a:pt x="522" y="641"/>
                  <a:pt x="523" y="653"/>
                  <a:pt x="519" y="654"/>
                </a:cubicBezTo>
                <a:cubicBezTo>
                  <a:pt x="515" y="655"/>
                  <a:pt x="504" y="642"/>
                  <a:pt x="498" y="642"/>
                </a:cubicBezTo>
                <a:cubicBezTo>
                  <a:pt x="492" y="642"/>
                  <a:pt x="488" y="655"/>
                  <a:pt x="483" y="654"/>
                </a:cubicBezTo>
                <a:cubicBezTo>
                  <a:pt x="478" y="653"/>
                  <a:pt x="468" y="639"/>
                  <a:pt x="465" y="633"/>
                </a:cubicBezTo>
                <a:cubicBezTo>
                  <a:pt x="462" y="627"/>
                  <a:pt x="464" y="615"/>
                  <a:pt x="462" y="615"/>
                </a:cubicBezTo>
                <a:cubicBezTo>
                  <a:pt x="460" y="615"/>
                  <a:pt x="456" y="628"/>
                  <a:pt x="450" y="633"/>
                </a:cubicBezTo>
                <a:cubicBezTo>
                  <a:pt x="444" y="638"/>
                  <a:pt x="433" y="639"/>
                  <a:pt x="426" y="645"/>
                </a:cubicBezTo>
                <a:cubicBezTo>
                  <a:pt x="419" y="651"/>
                  <a:pt x="410" y="672"/>
                  <a:pt x="405" y="669"/>
                </a:cubicBezTo>
                <a:cubicBezTo>
                  <a:pt x="400" y="666"/>
                  <a:pt x="402" y="640"/>
                  <a:pt x="396" y="630"/>
                </a:cubicBezTo>
                <a:cubicBezTo>
                  <a:pt x="390" y="620"/>
                  <a:pt x="371" y="616"/>
                  <a:pt x="366" y="609"/>
                </a:cubicBezTo>
                <a:cubicBezTo>
                  <a:pt x="361" y="602"/>
                  <a:pt x="368" y="591"/>
                  <a:pt x="363" y="585"/>
                </a:cubicBezTo>
                <a:cubicBezTo>
                  <a:pt x="358" y="579"/>
                  <a:pt x="341" y="578"/>
                  <a:pt x="336" y="570"/>
                </a:cubicBezTo>
                <a:cubicBezTo>
                  <a:pt x="331" y="562"/>
                  <a:pt x="338" y="546"/>
                  <a:pt x="333" y="540"/>
                </a:cubicBezTo>
                <a:cubicBezTo>
                  <a:pt x="328" y="534"/>
                  <a:pt x="311" y="536"/>
                  <a:pt x="303" y="534"/>
                </a:cubicBezTo>
                <a:cubicBezTo>
                  <a:pt x="295" y="532"/>
                  <a:pt x="291" y="526"/>
                  <a:pt x="285" y="525"/>
                </a:cubicBezTo>
                <a:cubicBezTo>
                  <a:pt x="279" y="524"/>
                  <a:pt x="273" y="529"/>
                  <a:pt x="267" y="531"/>
                </a:cubicBezTo>
                <a:cubicBezTo>
                  <a:pt x="261" y="533"/>
                  <a:pt x="253" y="541"/>
                  <a:pt x="246" y="540"/>
                </a:cubicBezTo>
                <a:cubicBezTo>
                  <a:pt x="239" y="539"/>
                  <a:pt x="232" y="528"/>
                  <a:pt x="222" y="525"/>
                </a:cubicBezTo>
                <a:cubicBezTo>
                  <a:pt x="212" y="522"/>
                  <a:pt x="196" y="523"/>
                  <a:pt x="186" y="522"/>
                </a:cubicBezTo>
                <a:cubicBezTo>
                  <a:pt x="176" y="521"/>
                  <a:pt x="168" y="522"/>
                  <a:pt x="159" y="516"/>
                </a:cubicBezTo>
                <a:cubicBezTo>
                  <a:pt x="150" y="510"/>
                  <a:pt x="143" y="490"/>
                  <a:pt x="132" y="483"/>
                </a:cubicBezTo>
                <a:cubicBezTo>
                  <a:pt x="121" y="476"/>
                  <a:pt x="106" y="478"/>
                  <a:pt x="93" y="474"/>
                </a:cubicBezTo>
                <a:cubicBezTo>
                  <a:pt x="80" y="470"/>
                  <a:pt x="59" y="463"/>
                  <a:pt x="51" y="456"/>
                </a:cubicBezTo>
                <a:cubicBezTo>
                  <a:pt x="43" y="449"/>
                  <a:pt x="42" y="440"/>
                  <a:pt x="42" y="432"/>
                </a:cubicBezTo>
                <a:cubicBezTo>
                  <a:pt x="42" y="424"/>
                  <a:pt x="46" y="408"/>
                  <a:pt x="54" y="405"/>
                </a:cubicBezTo>
                <a:cubicBezTo>
                  <a:pt x="62" y="402"/>
                  <a:pt x="78" y="411"/>
                  <a:pt x="90" y="411"/>
                </a:cubicBezTo>
                <a:cubicBezTo>
                  <a:pt x="102" y="411"/>
                  <a:pt x="116" y="410"/>
                  <a:pt x="126" y="405"/>
                </a:cubicBezTo>
                <a:cubicBezTo>
                  <a:pt x="136" y="400"/>
                  <a:pt x="150" y="390"/>
                  <a:pt x="150" y="381"/>
                </a:cubicBezTo>
                <a:cubicBezTo>
                  <a:pt x="150" y="372"/>
                  <a:pt x="130" y="357"/>
                  <a:pt x="129" y="351"/>
                </a:cubicBezTo>
                <a:cubicBezTo>
                  <a:pt x="128" y="345"/>
                  <a:pt x="140" y="346"/>
                  <a:pt x="147" y="345"/>
                </a:cubicBezTo>
                <a:cubicBezTo>
                  <a:pt x="154" y="344"/>
                  <a:pt x="173" y="349"/>
                  <a:pt x="174" y="345"/>
                </a:cubicBezTo>
                <a:cubicBezTo>
                  <a:pt x="175" y="341"/>
                  <a:pt x="150" y="323"/>
                  <a:pt x="153" y="318"/>
                </a:cubicBezTo>
                <a:cubicBezTo>
                  <a:pt x="156" y="313"/>
                  <a:pt x="189" y="316"/>
                  <a:pt x="192" y="312"/>
                </a:cubicBezTo>
                <a:cubicBezTo>
                  <a:pt x="195" y="308"/>
                  <a:pt x="182" y="296"/>
                  <a:pt x="171" y="291"/>
                </a:cubicBezTo>
                <a:cubicBezTo>
                  <a:pt x="160" y="286"/>
                  <a:pt x="133" y="284"/>
                  <a:pt x="123" y="279"/>
                </a:cubicBezTo>
                <a:cubicBezTo>
                  <a:pt x="113" y="274"/>
                  <a:pt x="110" y="264"/>
                  <a:pt x="108" y="258"/>
                </a:cubicBezTo>
                <a:cubicBezTo>
                  <a:pt x="106" y="252"/>
                  <a:pt x="113" y="246"/>
                  <a:pt x="108" y="240"/>
                </a:cubicBezTo>
                <a:cubicBezTo>
                  <a:pt x="103" y="234"/>
                  <a:pt x="83" y="222"/>
                  <a:pt x="75" y="219"/>
                </a:cubicBezTo>
                <a:cubicBezTo>
                  <a:pt x="67" y="216"/>
                  <a:pt x="66" y="224"/>
                  <a:pt x="57" y="222"/>
                </a:cubicBezTo>
                <a:cubicBezTo>
                  <a:pt x="48" y="220"/>
                  <a:pt x="33" y="215"/>
                  <a:pt x="24" y="210"/>
                </a:cubicBezTo>
                <a:cubicBezTo>
                  <a:pt x="15" y="205"/>
                  <a:pt x="0" y="197"/>
                  <a:pt x="0" y="189"/>
                </a:cubicBezTo>
                <a:cubicBezTo>
                  <a:pt x="0" y="181"/>
                  <a:pt x="19" y="172"/>
                  <a:pt x="21" y="162"/>
                </a:cubicBezTo>
                <a:cubicBezTo>
                  <a:pt x="23" y="152"/>
                  <a:pt x="8" y="139"/>
                  <a:pt x="12" y="129"/>
                </a:cubicBezTo>
                <a:cubicBezTo>
                  <a:pt x="16" y="119"/>
                  <a:pt x="36" y="105"/>
                  <a:pt x="48" y="102"/>
                </a:cubicBezTo>
                <a:cubicBezTo>
                  <a:pt x="60" y="99"/>
                  <a:pt x="74" y="111"/>
                  <a:pt x="84" y="108"/>
                </a:cubicBezTo>
                <a:cubicBezTo>
                  <a:pt x="94" y="105"/>
                  <a:pt x="100" y="88"/>
                  <a:pt x="111" y="81"/>
                </a:cubicBezTo>
                <a:cubicBezTo>
                  <a:pt x="122" y="74"/>
                  <a:pt x="133" y="66"/>
                  <a:pt x="147" y="63"/>
                </a:cubicBezTo>
                <a:cubicBezTo>
                  <a:pt x="161" y="60"/>
                  <a:pt x="182" y="65"/>
                  <a:pt x="195" y="63"/>
                </a:cubicBezTo>
                <a:cubicBezTo>
                  <a:pt x="208" y="61"/>
                  <a:pt x="228" y="49"/>
                  <a:pt x="240" y="42"/>
                </a:cubicBezTo>
                <a:close/>
              </a:path>
            </a:pathLst>
          </a:custGeom>
          <a:solidFill>
            <a:srgbClr val="99CCFF"/>
          </a:solidFill>
          <a:ln w="25400" cap="flat" cmpd="sng">
            <a:solidFill>
              <a:srgbClr val="800000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5144" name="Text Box 10"/>
          <p:cNvSpPr txBox="1">
            <a:spLocks noChangeArrowheads="1"/>
          </p:cNvSpPr>
          <p:nvPr/>
        </p:nvSpPr>
        <p:spPr bwMode="auto">
          <a:xfrm>
            <a:off x="6553200" y="2852936"/>
            <a:ext cx="822325" cy="261937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 dirty="0"/>
              <a:t>Харьков</a:t>
            </a:r>
            <a:endParaRPr lang="uk-UA" sz="800" b="1" dirty="0"/>
          </a:p>
        </p:txBody>
      </p:sp>
      <p:sp>
        <p:nvSpPr>
          <p:cNvPr id="5150" name="Text Box 16"/>
          <p:cNvSpPr txBox="1">
            <a:spLocks noChangeArrowheads="1"/>
          </p:cNvSpPr>
          <p:nvPr/>
        </p:nvSpPr>
        <p:spPr bwMode="auto">
          <a:xfrm>
            <a:off x="1196752" y="4221088"/>
            <a:ext cx="1143000" cy="500522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uk-UA" sz="1100" b="1" dirty="0" err="1" smtClean="0"/>
              <a:t>Старт-ап</a:t>
            </a:r>
            <a:r>
              <a:rPr lang="uk-UA" sz="1100" b="1" dirty="0" smtClean="0"/>
              <a:t> 2014</a:t>
            </a:r>
            <a:endParaRPr lang="uk-UA" sz="1100" b="1" dirty="0"/>
          </a:p>
        </p:txBody>
      </p:sp>
      <p:sp>
        <p:nvSpPr>
          <p:cNvPr id="5155" name="Text Box 21"/>
          <p:cNvSpPr txBox="1">
            <a:spLocks noChangeArrowheads="1"/>
          </p:cNvSpPr>
          <p:nvPr/>
        </p:nvSpPr>
        <p:spPr bwMode="auto">
          <a:xfrm>
            <a:off x="1116360" y="5039270"/>
            <a:ext cx="1295400" cy="500522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uk-UA" sz="1100" b="1" dirty="0" err="1" smtClean="0"/>
              <a:t>Покрытие</a:t>
            </a:r>
            <a:r>
              <a:rPr lang="uk-UA" sz="1100" b="1" dirty="0" smtClean="0"/>
              <a:t> 2014-2015</a:t>
            </a:r>
            <a:endParaRPr lang="uk-UA" sz="1100" b="1" dirty="0"/>
          </a:p>
        </p:txBody>
      </p:sp>
      <p:sp>
        <p:nvSpPr>
          <p:cNvPr id="5172" name="Oval 38"/>
          <p:cNvSpPr>
            <a:spLocks noChangeArrowheads="1"/>
          </p:cNvSpPr>
          <p:nvPr/>
        </p:nvSpPr>
        <p:spPr bwMode="auto">
          <a:xfrm>
            <a:off x="5519787" y="5580285"/>
            <a:ext cx="60325" cy="80963"/>
          </a:xfrm>
          <a:prstGeom prst="ellipse">
            <a:avLst/>
          </a:prstGeom>
          <a:solidFill>
            <a:schemeClr val="tx2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173" name="Text Box 39"/>
          <p:cNvSpPr txBox="1">
            <a:spLocks noChangeArrowheads="1"/>
          </p:cNvSpPr>
          <p:nvPr/>
        </p:nvSpPr>
        <p:spPr bwMode="auto">
          <a:xfrm>
            <a:off x="5257800" y="5759350"/>
            <a:ext cx="822325" cy="261938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 dirty="0"/>
              <a:t>Севастополь</a:t>
            </a:r>
            <a:endParaRPr lang="uk-UA" sz="800" b="1" dirty="0"/>
          </a:p>
        </p:txBody>
      </p:sp>
      <p:sp>
        <p:nvSpPr>
          <p:cNvPr id="5174" name="Oval 40"/>
          <p:cNvSpPr>
            <a:spLocks noChangeArrowheads="1"/>
          </p:cNvSpPr>
          <p:nvPr/>
        </p:nvSpPr>
        <p:spPr bwMode="auto">
          <a:xfrm>
            <a:off x="827584" y="4293096"/>
            <a:ext cx="360040" cy="360040"/>
          </a:xfrm>
          <a:prstGeom prst="ellipse">
            <a:avLst/>
          </a:prstGeom>
          <a:solidFill>
            <a:srgbClr val="FFCC99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175" name="Oval 41"/>
          <p:cNvSpPr>
            <a:spLocks noChangeArrowheads="1"/>
          </p:cNvSpPr>
          <p:nvPr/>
        </p:nvSpPr>
        <p:spPr bwMode="auto">
          <a:xfrm>
            <a:off x="5807819" y="5220246"/>
            <a:ext cx="60325" cy="80962"/>
          </a:xfrm>
          <a:prstGeom prst="ellipse">
            <a:avLst/>
          </a:prstGeom>
          <a:solidFill>
            <a:schemeClr val="tx2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176" name="Text Box 42"/>
          <p:cNvSpPr txBox="1">
            <a:spLocks noChangeArrowheads="1"/>
          </p:cNvSpPr>
          <p:nvPr/>
        </p:nvSpPr>
        <p:spPr bwMode="auto">
          <a:xfrm>
            <a:off x="5410200" y="4941168"/>
            <a:ext cx="822325" cy="261937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 dirty="0"/>
              <a:t>Симферополь</a:t>
            </a:r>
            <a:endParaRPr lang="uk-UA" sz="800" b="1" dirty="0"/>
          </a:p>
        </p:txBody>
      </p:sp>
      <p:sp>
        <p:nvSpPr>
          <p:cNvPr id="5182" name="Text Box 48"/>
          <p:cNvSpPr txBox="1">
            <a:spLocks noChangeArrowheads="1"/>
          </p:cNvSpPr>
          <p:nvPr/>
        </p:nvSpPr>
        <p:spPr bwMode="auto">
          <a:xfrm>
            <a:off x="2209800" y="1905000"/>
            <a:ext cx="822325" cy="261938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/>
              <a:t>Хмельницкий</a:t>
            </a:r>
            <a:endParaRPr lang="uk-UA" sz="800" b="1"/>
          </a:p>
        </p:txBody>
      </p:sp>
      <p:sp>
        <p:nvSpPr>
          <p:cNvPr id="5184" name="Oval 50"/>
          <p:cNvSpPr>
            <a:spLocks noChangeArrowheads="1"/>
          </p:cNvSpPr>
          <p:nvPr/>
        </p:nvSpPr>
        <p:spPr bwMode="auto">
          <a:xfrm>
            <a:off x="1524000" y="2590800"/>
            <a:ext cx="60325" cy="80963"/>
          </a:xfrm>
          <a:prstGeom prst="ellipse">
            <a:avLst/>
          </a:prstGeom>
          <a:solidFill>
            <a:schemeClr val="tx2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186" name="Freeform 52"/>
          <p:cNvSpPr>
            <a:spLocks/>
          </p:cNvSpPr>
          <p:nvPr/>
        </p:nvSpPr>
        <p:spPr bwMode="auto">
          <a:xfrm>
            <a:off x="5796880" y="3789040"/>
            <a:ext cx="1295400" cy="973261"/>
          </a:xfrm>
          <a:custGeom>
            <a:avLst/>
            <a:gdLst>
              <a:gd name="T0" fmla="*/ 765 w 858"/>
              <a:gd name="T1" fmla="*/ 481 h 652"/>
              <a:gd name="T2" fmla="*/ 822 w 858"/>
              <a:gd name="T3" fmla="*/ 436 h 652"/>
              <a:gd name="T4" fmla="*/ 819 w 858"/>
              <a:gd name="T5" fmla="*/ 397 h 652"/>
              <a:gd name="T6" fmla="*/ 792 w 858"/>
              <a:gd name="T7" fmla="*/ 355 h 652"/>
              <a:gd name="T8" fmla="*/ 756 w 858"/>
              <a:gd name="T9" fmla="*/ 280 h 652"/>
              <a:gd name="T10" fmla="*/ 831 w 858"/>
              <a:gd name="T11" fmla="*/ 265 h 652"/>
              <a:gd name="T12" fmla="*/ 813 w 858"/>
              <a:gd name="T13" fmla="*/ 223 h 652"/>
              <a:gd name="T14" fmla="*/ 768 w 858"/>
              <a:gd name="T15" fmla="*/ 202 h 652"/>
              <a:gd name="T16" fmla="*/ 720 w 858"/>
              <a:gd name="T17" fmla="*/ 175 h 652"/>
              <a:gd name="T18" fmla="*/ 705 w 858"/>
              <a:gd name="T19" fmla="*/ 127 h 652"/>
              <a:gd name="T20" fmla="*/ 660 w 858"/>
              <a:gd name="T21" fmla="*/ 91 h 652"/>
              <a:gd name="T22" fmla="*/ 603 w 858"/>
              <a:gd name="T23" fmla="*/ 112 h 652"/>
              <a:gd name="T24" fmla="*/ 558 w 858"/>
              <a:gd name="T25" fmla="*/ 112 h 652"/>
              <a:gd name="T26" fmla="*/ 531 w 858"/>
              <a:gd name="T27" fmla="*/ 55 h 652"/>
              <a:gd name="T28" fmla="*/ 486 w 858"/>
              <a:gd name="T29" fmla="*/ 16 h 652"/>
              <a:gd name="T30" fmla="*/ 423 w 858"/>
              <a:gd name="T31" fmla="*/ 13 h 652"/>
              <a:gd name="T32" fmla="*/ 378 w 858"/>
              <a:gd name="T33" fmla="*/ 19 h 652"/>
              <a:gd name="T34" fmla="*/ 324 w 858"/>
              <a:gd name="T35" fmla="*/ 4 h 652"/>
              <a:gd name="T36" fmla="*/ 246 w 858"/>
              <a:gd name="T37" fmla="*/ 4 h 652"/>
              <a:gd name="T38" fmla="*/ 183 w 858"/>
              <a:gd name="T39" fmla="*/ 4 h 652"/>
              <a:gd name="T40" fmla="*/ 174 w 858"/>
              <a:gd name="T41" fmla="*/ 88 h 652"/>
              <a:gd name="T42" fmla="*/ 201 w 858"/>
              <a:gd name="T43" fmla="*/ 160 h 652"/>
              <a:gd name="T44" fmla="*/ 147 w 858"/>
              <a:gd name="T45" fmla="*/ 208 h 652"/>
              <a:gd name="T46" fmla="*/ 96 w 858"/>
              <a:gd name="T47" fmla="*/ 205 h 652"/>
              <a:gd name="T48" fmla="*/ 48 w 858"/>
              <a:gd name="T49" fmla="*/ 208 h 652"/>
              <a:gd name="T50" fmla="*/ 0 w 858"/>
              <a:gd name="T51" fmla="*/ 241 h 652"/>
              <a:gd name="T52" fmla="*/ 12 w 858"/>
              <a:gd name="T53" fmla="*/ 283 h 652"/>
              <a:gd name="T54" fmla="*/ 30 w 858"/>
              <a:gd name="T55" fmla="*/ 289 h 652"/>
              <a:gd name="T56" fmla="*/ 81 w 858"/>
              <a:gd name="T57" fmla="*/ 319 h 652"/>
              <a:gd name="T58" fmla="*/ 102 w 858"/>
              <a:gd name="T59" fmla="*/ 379 h 652"/>
              <a:gd name="T60" fmla="*/ 144 w 858"/>
              <a:gd name="T61" fmla="*/ 388 h 652"/>
              <a:gd name="T62" fmla="*/ 156 w 858"/>
              <a:gd name="T63" fmla="*/ 442 h 652"/>
              <a:gd name="T64" fmla="*/ 114 w 858"/>
              <a:gd name="T65" fmla="*/ 496 h 652"/>
              <a:gd name="T66" fmla="*/ 144 w 858"/>
              <a:gd name="T67" fmla="*/ 547 h 652"/>
              <a:gd name="T68" fmla="*/ 195 w 858"/>
              <a:gd name="T69" fmla="*/ 559 h 652"/>
              <a:gd name="T70" fmla="*/ 222 w 858"/>
              <a:gd name="T71" fmla="*/ 583 h 652"/>
              <a:gd name="T72" fmla="*/ 270 w 858"/>
              <a:gd name="T73" fmla="*/ 643 h 652"/>
              <a:gd name="T74" fmla="*/ 330 w 858"/>
              <a:gd name="T75" fmla="*/ 625 h 652"/>
              <a:gd name="T76" fmla="*/ 390 w 858"/>
              <a:gd name="T77" fmla="*/ 580 h 652"/>
              <a:gd name="T78" fmla="*/ 459 w 858"/>
              <a:gd name="T79" fmla="*/ 523 h 652"/>
              <a:gd name="T80" fmla="*/ 516 w 858"/>
              <a:gd name="T81" fmla="*/ 502 h 652"/>
              <a:gd name="T82" fmla="*/ 564 w 858"/>
              <a:gd name="T83" fmla="*/ 529 h 652"/>
              <a:gd name="T84" fmla="*/ 576 w 858"/>
              <a:gd name="T85" fmla="*/ 574 h 652"/>
              <a:gd name="T86" fmla="*/ 615 w 858"/>
              <a:gd name="T87" fmla="*/ 502 h 652"/>
              <a:gd name="T88" fmla="*/ 693 w 858"/>
              <a:gd name="T89" fmla="*/ 475 h 65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858"/>
              <a:gd name="T136" fmla="*/ 0 h 652"/>
              <a:gd name="T137" fmla="*/ 858 w 858"/>
              <a:gd name="T138" fmla="*/ 652 h 65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858" h="652">
                <a:moveTo>
                  <a:pt x="747" y="502"/>
                </a:moveTo>
                <a:cubicBezTo>
                  <a:pt x="759" y="503"/>
                  <a:pt x="761" y="488"/>
                  <a:pt x="765" y="481"/>
                </a:cubicBezTo>
                <a:cubicBezTo>
                  <a:pt x="769" y="474"/>
                  <a:pt x="765" y="465"/>
                  <a:pt x="774" y="457"/>
                </a:cubicBezTo>
                <a:cubicBezTo>
                  <a:pt x="783" y="449"/>
                  <a:pt x="817" y="442"/>
                  <a:pt x="822" y="436"/>
                </a:cubicBezTo>
                <a:cubicBezTo>
                  <a:pt x="827" y="430"/>
                  <a:pt x="801" y="427"/>
                  <a:pt x="801" y="421"/>
                </a:cubicBezTo>
                <a:cubicBezTo>
                  <a:pt x="801" y="415"/>
                  <a:pt x="817" y="405"/>
                  <a:pt x="819" y="397"/>
                </a:cubicBezTo>
                <a:cubicBezTo>
                  <a:pt x="821" y="389"/>
                  <a:pt x="817" y="380"/>
                  <a:pt x="813" y="373"/>
                </a:cubicBezTo>
                <a:cubicBezTo>
                  <a:pt x="809" y="366"/>
                  <a:pt x="800" y="362"/>
                  <a:pt x="792" y="355"/>
                </a:cubicBezTo>
                <a:cubicBezTo>
                  <a:pt x="784" y="348"/>
                  <a:pt x="771" y="344"/>
                  <a:pt x="765" y="331"/>
                </a:cubicBezTo>
                <a:cubicBezTo>
                  <a:pt x="759" y="318"/>
                  <a:pt x="751" y="288"/>
                  <a:pt x="756" y="280"/>
                </a:cubicBezTo>
                <a:cubicBezTo>
                  <a:pt x="761" y="272"/>
                  <a:pt x="786" y="285"/>
                  <a:pt x="798" y="283"/>
                </a:cubicBezTo>
                <a:cubicBezTo>
                  <a:pt x="810" y="281"/>
                  <a:pt x="822" y="273"/>
                  <a:pt x="831" y="265"/>
                </a:cubicBezTo>
                <a:cubicBezTo>
                  <a:pt x="840" y="257"/>
                  <a:pt x="858" y="242"/>
                  <a:pt x="855" y="235"/>
                </a:cubicBezTo>
                <a:cubicBezTo>
                  <a:pt x="852" y="228"/>
                  <a:pt x="823" y="228"/>
                  <a:pt x="813" y="223"/>
                </a:cubicBezTo>
                <a:cubicBezTo>
                  <a:pt x="803" y="218"/>
                  <a:pt x="805" y="211"/>
                  <a:pt x="798" y="208"/>
                </a:cubicBezTo>
                <a:cubicBezTo>
                  <a:pt x="791" y="205"/>
                  <a:pt x="778" y="203"/>
                  <a:pt x="768" y="202"/>
                </a:cubicBezTo>
                <a:cubicBezTo>
                  <a:pt x="758" y="201"/>
                  <a:pt x="746" y="203"/>
                  <a:pt x="738" y="199"/>
                </a:cubicBezTo>
                <a:cubicBezTo>
                  <a:pt x="730" y="195"/>
                  <a:pt x="726" y="182"/>
                  <a:pt x="720" y="175"/>
                </a:cubicBezTo>
                <a:cubicBezTo>
                  <a:pt x="714" y="168"/>
                  <a:pt x="705" y="168"/>
                  <a:pt x="702" y="160"/>
                </a:cubicBezTo>
                <a:cubicBezTo>
                  <a:pt x="699" y="152"/>
                  <a:pt x="708" y="135"/>
                  <a:pt x="705" y="127"/>
                </a:cubicBezTo>
                <a:cubicBezTo>
                  <a:pt x="702" y="119"/>
                  <a:pt x="691" y="118"/>
                  <a:pt x="684" y="112"/>
                </a:cubicBezTo>
                <a:cubicBezTo>
                  <a:pt x="677" y="106"/>
                  <a:pt x="669" y="92"/>
                  <a:pt x="660" y="91"/>
                </a:cubicBezTo>
                <a:cubicBezTo>
                  <a:pt x="651" y="90"/>
                  <a:pt x="639" y="99"/>
                  <a:pt x="630" y="103"/>
                </a:cubicBezTo>
                <a:cubicBezTo>
                  <a:pt x="621" y="107"/>
                  <a:pt x="611" y="113"/>
                  <a:pt x="603" y="112"/>
                </a:cubicBezTo>
                <a:cubicBezTo>
                  <a:pt x="595" y="111"/>
                  <a:pt x="586" y="97"/>
                  <a:pt x="579" y="97"/>
                </a:cubicBezTo>
                <a:cubicBezTo>
                  <a:pt x="572" y="97"/>
                  <a:pt x="565" y="113"/>
                  <a:pt x="558" y="112"/>
                </a:cubicBezTo>
                <a:cubicBezTo>
                  <a:pt x="551" y="111"/>
                  <a:pt x="539" y="98"/>
                  <a:pt x="534" y="88"/>
                </a:cubicBezTo>
                <a:cubicBezTo>
                  <a:pt x="529" y="78"/>
                  <a:pt x="535" y="65"/>
                  <a:pt x="531" y="55"/>
                </a:cubicBezTo>
                <a:cubicBezTo>
                  <a:pt x="527" y="45"/>
                  <a:pt x="520" y="37"/>
                  <a:pt x="513" y="31"/>
                </a:cubicBezTo>
                <a:cubicBezTo>
                  <a:pt x="506" y="25"/>
                  <a:pt x="496" y="18"/>
                  <a:pt x="486" y="16"/>
                </a:cubicBezTo>
                <a:cubicBezTo>
                  <a:pt x="476" y="14"/>
                  <a:pt x="460" y="19"/>
                  <a:pt x="450" y="19"/>
                </a:cubicBezTo>
                <a:cubicBezTo>
                  <a:pt x="440" y="19"/>
                  <a:pt x="430" y="16"/>
                  <a:pt x="423" y="13"/>
                </a:cubicBezTo>
                <a:cubicBezTo>
                  <a:pt x="416" y="10"/>
                  <a:pt x="412" y="0"/>
                  <a:pt x="405" y="1"/>
                </a:cubicBezTo>
                <a:cubicBezTo>
                  <a:pt x="398" y="2"/>
                  <a:pt x="387" y="18"/>
                  <a:pt x="378" y="19"/>
                </a:cubicBezTo>
                <a:cubicBezTo>
                  <a:pt x="369" y="20"/>
                  <a:pt x="357" y="9"/>
                  <a:pt x="348" y="7"/>
                </a:cubicBezTo>
                <a:cubicBezTo>
                  <a:pt x="339" y="5"/>
                  <a:pt x="334" y="4"/>
                  <a:pt x="324" y="4"/>
                </a:cubicBezTo>
                <a:cubicBezTo>
                  <a:pt x="314" y="4"/>
                  <a:pt x="298" y="4"/>
                  <a:pt x="285" y="4"/>
                </a:cubicBezTo>
                <a:cubicBezTo>
                  <a:pt x="272" y="4"/>
                  <a:pt x="260" y="3"/>
                  <a:pt x="246" y="4"/>
                </a:cubicBezTo>
                <a:cubicBezTo>
                  <a:pt x="232" y="5"/>
                  <a:pt x="211" y="10"/>
                  <a:pt x="201" y="10"/>
                </a:cubicBezTo>
                <a:cubicBezTo>
                  <a:pt x="191" y="10"/>
                  <a:pt x="188" y="0"/>
                  <a:pt x="183" y="4"/>
                </a:cubicBezTo>
                <a:cubicBezTo>
                  <a:pt x="178" y="8"/>
                  <a:pt x="169" y="23"/>
                  <a:pt x="168" y="37"/>
                </a:cubicBezTo>
                <a:cubicBezTo>
                  <a:pt x="167" y="51"/>
                  <a:pt x="168" y="75"/>
                  <a:pt x="174" y="88"/>
                </a:cubicBezTo>
                <a:cubicBezTo>
                  <a:pt x="180" y="101"/>
                  <a:pt x="200" y="106"/>
                  <a:pt x="204" y="118"/>
                </a:cubicBezTo>
                <a:cubicBezTo>
                  <a:pt x="208" y="130"/>
                  <a:pt x="205" y="149"/>
                  <a:pt x="201" y="160"/>
                </a:cubicBezTo>
                <a:cubicBezTo>
                  <a:pt x="197" y="171"/>
                  <a:pt x="186" y="179"/>
                  <a:pt x="177" y="187"/>
                </a:cubicBezTo>
                <a:cubicBezTo>
                  <a:pt x="168" y="195"/>
                  <a:pt x="155" y="205"/>
                  <a:pt x="147" y="208"/>
                </a:cubicBezTo>
                <a:cubicBezTo>
                  <a:pt x="139" y="211"/>
                  <a:pt x="134" y="205"/>
                  <a:pt x="126" y="205"/>
                </a:cubicBezTo>
                <a:cubicBezTo>
                  <a:pt x="118" y="205"/>
                  <a:pt x="105" y="204"/>
                  <a:pt x="96" y="205"/>
                </a:cubicBezTo>
                <a:cubicBezTo>
                  <a:pt x="87" y="206"/>
                  <a:pt x="80" y="213"/>
                  <a:pt x="72" y="214"/>
                </a:cubicBezTo>
                <a:cubicBezTo>
                  <a:pt x="64" y="215"/>
                  <a:pt x="58" y="207"/>
                  <a:pt x="48" y="208"/>
                </a:cubicBezTo>
                <a:cubicBezTo>
                  <a:pt x="38" y="209"/>
                  <a:pt x="20" y="218"/>
                  <a:pt x="12" y="223"/>
                </a:cubicBezTo>
                <a:cubicBezTo>
                  <a:pt x="4" y="228"/>
                  <a:pt x="0" y="236"/>
                  <a:pt x="0" y="241"/>
                </a:cubicBezTo>
                <a:cubicBezTo>
                  <a:pt x="0" y="246"/>
                  <a:pt x="10" y="249"/>
                  <a:pt x="12" y="256"/>
                </a:cubicBezTo>
                <a:cubicBezTo>
                  <a:pt x="14" y="263"/>
                  <a:pt x="12" y="276"/>
                  <a:pt x="12" y="283"/>
                </a:cubicBezTo>
                <a:cubicBezTo>
                  <a:pt x="12" y="290"/>
                  <a:pt x="12" y="300"/>
                  <a:pt x="15" y="301"/>
                </a:cubicBezTo>
                <a:cubicBezTo>
                  <a:pt x="18" y="302"/>
                  <a:pt x="22" y="293"/>
                  <a:pt x="30" y="289"/>
                </a:cubicBezTo>
                <a:cubicBezTo>
                  <a:pt x="38" y="285"/>
                  <a:pt x="58" y="272"/>
                  <a:pt x="66" y="277"/>
                </a:cubicBezTo>
                <a:cubicBezTo>
                  <a:pt x="74" y="282"/>
                  <a:pt x="80" y="306"/>
                  <a:pt x="81" y="319"/>
                </a:cubicBezTo>
                <a:cubicBezTo>
                  <a:pt x="82" y="332"/>
                  <a:pt x="72" y="348"/>
                  <a:pt x="75" y="358"/>
                </a:cubicBezTo>
                <a:cubicBezTo>
                  <a:pt x="78" y="368"/>
                  <a:pt x="95" y="373"/>
                  <a:pt x="102" y="379"/>
                </a:cubicBezTo>
                <a:cubicBezTo>
                  <a:pt x="109" y="385"/>
                  <a:pt x="113" y="393"/>
                  <a:pt x="120" y="394"/>
                </a:cubicBezTo>
                <a:cubicBezTo>
                  <a:pt x="127" y="395"/>
                  <a:pt x="141" y="385"/>
                  <a:pt x="144" y="388"/>
                </a:cubicBezTo>
                <a:cubicBezTo>
                  <a:pt x="147" y="391"/>
                  <a:pt x="136" y="400"/>
                  <a:pt x="138" y="409"/>
                </a:cubicBezTo>
                <a:cubicBezTo>
                  <a:pt x="140" y="418"/>
                  <a:pt x="157" y="431"/>
                  <a:pt x="156" y="442"/>
                </a:cubicBezTo>
                <a:cubicBezTo>
                  <a:pt x="155" y="453"/>
                  <a:pt x="136" y="466"/>
                  <a:pt x="129" y="475"/>
                </a:cubicBezTo>
                <a:cubicBezTo>
                  <a:pt x="122" y="484"/>
                  <a:pt x="112" y="490"/>
                  <a:pt x="114" y="496"/>
                </a:cubicBezTo>
                <a:cubicBezTo>
                  <a:pt x="116" y="502"/>
                  <a:pt x="139" y="506"/>
                  <a:pt x="144" y="514"/>
                </a:cubicBezTo>
                <a:cubicBezTo>
                  <a:pt x="149" y="522"/>
                  <a:pt x="140" y="542"/>
                  <a:pt x="144" y="547"/>
                </a:cubicBezTo>
                <a:cubicBezTo>
                  <a:pt x="148" y="552"/>
                  <a:pt x="160" y="545"/>
                  <a:pt x="168" y="547"/>
                </a:cubicBezTo>
                <a:cubicBezTo>
                  <a:pt x="176" y="549"/>
                  <a:pt x="188" y="557"/>
                  <a:pt x="195" y="559"/>
                </a:cubicBezTo>
                <a:cubicBezTo>
                  <a:pt x="202" y="561"/>
                  <a:pt x="208" y="555"/>
                  <a:pt x="213" y="559"/>
                </a:cubicBezTo>
                <a:cubicBezTo>
                  <a:pt x="218" y="563"/>
                  <a:pt x="218" y="573"/>
                  <a:pt x="222" y="583"/>
                </a:cubicBezTo>
                <a:cubicBezTo>
                  <a:pt x="226" y="593"/>
                  <a:pt x="229" y="609"/>
                  <a:pt x="237" y="619"/>
                </a:cubicBezTo>
                <a:cubicBezTo>
                  <a:pt x="245" y="629"/>
                  <a:pt x="258" y="638"/>
                  <a:pt x="270" y="643"/>
                </a:cubicBezTo>
                <a:cubicBezTo>
                  <a:pt x="282" y="648"/>
                  <a:pt x="299" y="652"/>
                  <a:pt x="309" y="649"/>
                </a:cubicBezTo>
                <a:cubicBezTo>
                  <a:pt x="319" y="646"/>
                  <a:pt x="322" y="634"/>
                  <a:pt x="330" y="625"/>
                </a:cubicBezTo>
                <a:cubicBezTo>
                  <a:pt x="338" y="616"/>
                  <a:pt x="347" y="599"/>
                  <a:pt x="357" y="592"/>
                </a:cubicBezTo>
                <a:cubicBezTo>
                  <a:pt x="367" y="585"/>
                  <a:pt x="378" y="586"/>
                  <a:pt x="390" y="580"/>
                </a:cubicBezTo>
                <a:cubicBezTo>
                  <a:pt x="402" y="574"/>
                  <a:pt x="417" y="565"/>
                  <a:pt x="429" y="556"/>
                </a:cubicBezTo>
                <a:cubicBezTo>
                  <a:pt x="441" y="547"/>
                  <a:pt x="445" y="528"/>
                  <a:pt x="459" y="523"/>
                </a:cubicBezTo>
                <a:cubicBezTo>
                  <a:pt x="473" y="518"/>
                  <a:pt x="507" y="527"/>
                  <a:pt x="516" y="523"/>
                </a:cubicBezTo>
                <a:cubicBezTo>
                  <a:pt x="525" y="519"/>
                  <a:pt x="512" y="503"/>
                  <a:pt x="516" y="502"/>
                </a:cubicBezTo>
                <a:cubicBezTo>
                  <a:pt x="520" y="501"/>
                  <a:pt x="535" y="510"/>
                  <a:pt x="543" y="514"/>
                </a:cubicBezTo>
                <a:cubicBezTo>
                  <a:pt x="551" y="518"/>
                  <a:pt x="564" y="521"/>
                  <a:pt x="564" y="529"/>
                </a:cubicBezTo>
                <a:cubicBezTo>
                  <a:pt x="564" y="537"/>
                  <a:pt x="538" y="558"/>
                  <a:pt x="540" y="565"/>
                </a:cubicBezTo>
                <a:cubicBezTo>
                  <a:pt x="542" y="572"/>
                  <a:pt x="569" y="580"/>
                  <a:pt x="576" y="574"/>
                </a:cubicBezTo>
                <a:cubicBezTo>
                  <a:pt x="583" y="568"/>
                  <a:pt x="579" y="541"/>
                  <a:pt x="585" y="529"/>
                </a:cubicBezTo>
                <a:cubicBezTo>
                  <a:pt x="591" y="517"/>
                  <a:pt x="604" y="509"/>
                  <a:pt x="615" y="502"/>
                </a:cubicBezTo>
                <a:cubicBezTo>
                  <a:pt x="626" y="495"/>
                  <a:pt x="638" y="489"/>
                  <a:pt x="651" y="484"/>
                </a:cubicBezTo>
                <a:cubicBezTo>
                  <a:pt x="664" y="479"/>
                  <a:pt x="680" y="473"/>
                  <a:pt x="693" y="475"/>
                </a:cubicBezTo>
                <a:cubicBezTo>
                  <a:pt x="706" y="477"/>
                  <a:pt x="735" y="501"/>
                  <a:pt x="747" y="502"/>
                </a:cubicBezTo>
                <a:close/>
              </a:path>
            </a:pathLst>
          </a:custGeom>
          <a:solidFill>
            <a:srgbClr val="99CCFF"/>
          </a:solidFill>
          <a:ln w="2540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0" tIns="0" rIns="0" bIns="0" anchor="ctr"/>
          <a:lstStyle/>
          <a:p>
            <a:endParaRPr lang="ru-RU"/>
          </a:p>
        </p:txBody>
      </p:sp>
      <p:sp>
        <p:nvSpPr>
          <p:cNvPr id="5187" name="Oval 53"/>
          <p:cNvSpPr>
            <a:spLocks noChangeArrowheads="1"/>
          </p:cNvSpPr>
          <p:nvPr/>
        </p:nvSpPr>
        <p:spPr bwMode="auto">
          <a:xfrm>
            <a:off x="6096000" y="4077072"/>
            <a:ext cx="60325" cy="80963"/>
          </a:xfrm>
          <a:prstGeom prst="ellipse">
            <a:avLst/>
          </a:prstGeom>
          <a:solidFill>
            <a:schemeClr val="tx2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188" name="Text Box 54"/>
          <p:cNvSpPr txBox="1">
            <a:spLocks noChangeArrowheads="1"/>
          </p:cNvSpPr>
          <p:nvPr/>
        </p:nvSpPr>
        <p:spPr bwMode="auto">
          <a:xfrm>
            <a:off x="6111875" y="4175174"/>
            <a:ext cx="822325" cy="261938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08050">
              <a:lnSpc>
                <a:spcPts val="2063"/>
              </a:lnSpc>
            </a:pPr>
            <a:r>
              <a:rPr lang="ru-RU" sz="800" b="1" dirty="0"/>
              <a:t>Запорожье</a:t>
            </a:r>
            <a:endParaRPr lang="uk-UA" sz="800" b="1" dirty="0"/>
          </a:p>
        </p:txBody>
      </p:sp>
      <p:sp>
        <p:nvSpPr>
          <p:cNvPr id="5192" name="Oval 58"/>
          <p:cNvSpPr>
            <a:spLocks noChangeArrowheads="1"/>
          </p:cNvSpPr>
          <p:nvPr/>
        </p:nvSpPr>
        <p:spPr bwMode="auto">
          <a:xfrm>
            <a:off x="6588224" y="2843981"/>
            <a:ext cx="60325" cy="80963"/>
          </a:xfrm>
          <a:prstGeom prst="ellipse">
            <a:avLst/>
          </a:prstGeom>
          <a:solidFill>
            <a:schemeClr val="tx2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195" name="Oval 61"/>
          <p:cNvSpPr>
            <a:spLocks noChangeArrowheads="1"/>
          </p:cNvSpPr>
          <p:nvPr/>
        </p:nvSpPr>
        <p:spPr bwMode="auto">
          <a:xfrm>
            <a:off x="891208" y="5013176"/>
            <a:ext cx="368424" cy="288032"/>
          </a:xfrm>
          <a:prstGeom prst="ellipse">
            <a:avLst/>
          </a:prstGeom>
          <a:solidFill>
            <a:srgbClr val="66CCFF"/>
          </a:solidFill>
          <a:ln w="50800" algn="ctr">
            <a:solidFill>
              <a:srgbClr val="800000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203" name="Oval 79"/>
          <p:cNvSpPr>
            <a:spLocks noChangeArrowheads="1"/>
          </p:cNvSpPr>
          <p:nvPr/>
        </p:nvSpPr>
        <p:spPr bwMode="auto">
          <a:xfrm>
            <a:off x="4211960" y="2852936"/>
            <a:ext cx="60325" cy="80963"/>
          </a:xfrm>
          <a:prstGeom prst="ellipse">
            <a:avLst/>
          </a:prstGeom>
          <a:solidFill>
            <a:schemeClr val="tx2"/>
          </a:solidFill>
          <a:ln w="50800" algn="ctr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uk-UA"/>
          </a:p>
        </p:txBody>
      </p:sp>
      <p:sp>
        <p:nvSpPr>
          <p:cNvPr id="5279" name="AutoShape 159"/>
          <p:cNvSpPr>
            <a:spLocks noChangeArrowheads="1"/>
          </p:cNvSpPr>
          <p:nvPr/>
        </p:nvSpPr>
        <p:spPr bwMode="auto">
          <a:xfrm>
            <a:off x="2323728" y="4962872"/>
            <a:ext cx="1600200" cy="914400"/>
          </a:xfrm>
          <a:prstGeom prst="wedgeRoundRectCallout">
            <a:avLst>
              <a:gd name="adj1" fmla="val 57577"/>
              <a:gd name="adj2" fmla="val -257247"/>
              <a:gd name="adj3" fmla="val 16667"/>
            </a:avLst>
          </a:prstGeom>
          <a:solidFill>
            <a:srgbClr val="CC0000"/>
          </a:solidFill>
          <a:ln w="9525" algn="ctr">
            <a:solidFill>
              <a:srgbClr val="7F7F7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uk-UA"/>
          </a:p>
        </p:txBody>
      </p:sp>
      <p:sp>
        <p:nvSpPr>
          <p:cNvPr id="5280" name="Text Box 160"/>
          <p:cNvSpPr txBox="1">
            <a:spLocks noChangeArrowheads="1"/>
          </p:cNvSpPr>
          <p:nvPr/>
        </p:nvSpPr>
        <p:spPr bwMode="auto">
          <a:xfrm>
            <a:off x="2411760" y="5013176"/>
            <a:ext cx="1512168" cy="792088"/>
          </a:xfrm>
          <a:prstGeom prst="rect">
            <a:avLst/>
          </a:prstGeom>
          <a:solidFill>
            <a:srgbClr val="CC00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СТАРТ </a:t>
            </a:r>
            <a:r>
              <a:rPr lang="ru-RU" sz="1400" dirty="0" smtClean="0">
                <a:solidFill>
                  <a:schemeClr val="bg1"/>
                </a:solidFill>
              </a:rPr>
              <a:t>Киевская </a:t>
            </a:r>
            <a:r>
              <a:rPr lang="ru-RU" sz="1400" dirty="0" err="1" smtClean="0">
                <a:solidFill>
                  <a:schemeClr val="bg1"/>
                </a:solidFill>
              </a:rPr>
              <a:t>обл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2857488" y="357166"/>
            <a:ext cx="5900758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Роли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в проекте</a:t>
            </a:r>
            <a:endParaRPr kumimoji="0" lang="uk-UA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5143504" y="3068960"/>
            <a:ext cx="2304256" cy="504056"/>
          </a:xfrm>
          <a:prstGeom prst="rect">
            <a:avLst/>
          </a:prstGeom>
          <a:solidFill>
            <a:srgbClr val="666699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algn="ctr" defTabSz="1028700">
              <a:lnSpc>
                <a:spcPts val="1900"/>
              </a:lnSpc>
              <a:buClr>
                <a:srgbClr val="990000"/>
              </a:buClr>
              <a:buSzPct val="130000"/>
              <a:buFont typeface="Wingdings" pitchFamily="2" charset="2"/>
              <a:buNone/>
            </a:pPr>
            <a:r>
              <a:rPr lang="ru-RU" b="1" dirty="0" smtClean="0">
                <a:solidFill>
                  <a:schemeClr val="bg1"/>
                </a:solidFill>
                <a:latin typeface="Helvetica" pitchFamily="34" charset="0"/>
              </a:rPr>
              <a:t>Технический руководитель</a:t>
            </a:r>
            <a:endParaRPr lang="ru-RU" b="1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564235" y="1844824"/>
            <a:ext cx="2447925" cy="503237"/>
          </a:xfrm>
          <a:prstGeom prst="rect">
            <a:avLst/>
          </a:prstGeom>
          <a:solidFill>
            <a:srgbClr val="666699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algn="ctr" defTabSz="1028700">
              <a:lnSpc>
                <a:spcPts val="1900"/>
              </a:lnSpc>
              <a:buClr>
                <a:srgbClr val="990000"/>
              </a:buClr>
              <a:buSzPct val="130000"/>
              <a:buFont typeface="Wingdings" pitchFamily="2" charset="2"/>
              <a:buNone/>
            </a:pPr>
            <a:r>
              <a:rPr lang="ru-RU" b="1" dirty="0" smtClean="0">
                <a:solidFill>
                  <a:schemeClr val="bg1"/>
                </a:solidFill>
                <a:latin typeface="Helvetica" pitchFamily="34" charset="0"/>
              </a:rPr>
              <a:t>Руководитель  проекта</a:t>
            </a:r>
            <a:endParaRPr lang="ru-RU" b="1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2428860" y="3068960"/>
            <a:ext cx="2447925" cy="503238"/>
          </a:xfrm>
          <a:prstGeom prst="rect">
            <a:avLst/>
          </a:prstGeom>
          <a:solidFill>
            <a:srgbClr val="666699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algn="ctr" defTabSz="1028700">
              <a:lnSpc>
                <a:spcPts val="1900"/>
              </a:lnSpc>
              <a:buClr>
                <a:srgbClr val="990000"/>
              </a:buClr>
              <a:buSzPct val="130000"/>
              <a:buFont typeface="Wingdings" pitchFamily="2" charset="2"/>
              <a:buNone/>
            </a:pPr>
            <a:r>
              <a:rPr lang="ru-RU" b="1" dirty="0" smtClean="0">
                <a:solidFill>
                  <a:schemeClr val="bg1"/>
                </a:solidFill>
                <a:latin typeface="Helvetica" pitchFamily="34" charset="0"/>
              </a:rPr>
              <a:t>Коммерческий координатор</a:t>
            </a:r>
            <a:endParaRPr lang="ru-RU" b="1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539552" y="620688"/>
            <a:ext cx="2447925" cy="503237"/>
          </a:xfrm>
          <a:prstGeom prst="rect">
            <a:avLst/>
          </a:prstGeom>
          <a:solidFill>
            <a:srgbClr val="666699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algn="ctr" defTabSz="1028700">
              <a:lnSpc>
                <a:spcPts val="1900"/>
              </a:lnSpc>
              <a:buClr>
                <a:srgbClr val="990000"/>
              </a:buClr>
              <a:buSzPct val="130000"/>
              <a:buFont typeface="Wingdings" pitchFamily="2" charset="2"/>
              <a:buNone/>
            </a:pPr>
            <a:r>
              <a:rPr lang="ru-RU" b="1" dirty="0" smtClean="0">
                <a:solidFill>
                  <a:schemeClr val="bg1"/>
                </a:solidFill>
                <a:latin typeface="Helvetica" pitchFamily="34" charset="0"/>
              </a:rPr>
              <a:t>Проектный Совет</a:t>
            </a:r>
            <a:endParaRPr lang="ru-RU" b="1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5" name="AutoShape 41"/>
          <p:cNvSpPr>
            <a:spLocks noChangeArrowheads="1"/>
          </p:cNvSpPr>
          <p:nvPr/>
        </p:nvSpPr>
        <p:spPr bwMode="auto">
          <a:xfrm>
            <a:off x="2781167" y="2425696"/>
            <a:ext cx="576387" cy="431800"/>
          </a:xfrm>
          <a:prstGeom prst="leftRightArrow">
            <a:avLst>
              <a:gd name="adj1" fmla="val 50000"/>
              <a:gd name="adj2" fmla="val 2000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28596" y="3068960"/>
            <a:ext cx="1816953" cy="503237"/>
          </a:xfrm>
          <a:prstGeom prst="rect">
            <a:avLst/>
          </a:prstGeom>
          <a:solidFill>
            <a:srgbClr val="666699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algn="ctr" defTabSz="1028700">
              <a:lnSpc>
                <a:spcPts val="1900"/>
              </a:lnSpc>
              <a:buClr>
                <a:srgbClr val="990000"/>
              </a:buClr>
              <a:buSzPct val="130000"/>
              <a:buFont typeface="Wingdings" pitchFamily="2" charset="2"/>
              <a:buNone/>
            </a:pPr>
            <a:r>
              <a:rPr lang="ru-RU" b="1" dirty="0" err="1" smtClean="0">
                <a:solidFill>
                  <a:schemeClr val="bg1"/>
                </a:solidFill>
                <a:latin typeface="Helvetica" pitchFamily="34" charset="0"/>
              </a:rPr>
              <a:t>Продуктолог</a:t>
            </a:r>
            <a:endParaRPr lang="ru-RU" b="1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539552" y="1124744"/>
            <a:ext cx="2447925" cy="1232686"/>
          </a:xfrm>
          <a:prstGeom prst="rect">
            <a:avLst/>
          </a:prstGeom>
          <a:solidFill>
            <a:srgbClr val="EAEAEA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3 человека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-</a:t>
            </a:r>
            <a:r>
              <a:rPr lang="ru-RU" sz="1400" b="1" dirty="0" err="1" smtClean="0"/>
              <a:t>Инвест</a:t>
            </a:r>
            <a:r>
              <a:rPr lang="ru-RU" sz="1400" b="1" dirty="0" smtClean="0"/>
              <a:t> координация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-Операторская координация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-</a:t>
            </a:r>
            <a:r>
              <a:rPr lang="en-US" sz="1400" b="1" dirty="0" smtClean="0"/>
              <a:t>R&amp;D </a:t>
            </a:r>
            <a:r>
              <a:rPr lang="ru-RU" sz="1400" b="1" dirty="0" smtClean="0"/>
              <a:t>координация</a:t>
            </a:r>
            <a:endParaRPr lang="ru-RU" sz="1400" b="1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3571869" y="2357430"/>
            <a:ext cx="2428892" cy="432048"/>
          </a:xfrm>
          <a:prstGeom prst="rect">
            <a:avLst/>
          </a:prstGeom>
          <a:solidFill>
            <a:srgbClr val="EAEAEA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1 человек</a:t>
            </a:r>
            <a:endParaRPr lang="ru-RU" sz="1400" b="1" dirty="0"/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5143504" y="3573016"/>
            <a:ext cx="2303909" cy="936104"/>
          </a:xfrm>
          <a:prstGeom prst="rect">
            <a:avLst/>
          </a:prstGeom>
          <a:solidFill>
            <a:srgbClr val="EAEAEA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2 человека:</a:t>
            </a:r>
          </a:p>
          <a:p>
            <a:pPr marL="190500" indent="-190500" defTabSz="1028700">
              <a:lnSpc>
                <a:spcPct val="110000"/>
              </a:lnSpc>
            </a:pPr>
            <a:endParaRPr lang="ru-RU" sz="1400" b="1" dirty="0" smtClean="0"/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Руководитель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Архитектор</a:t>
            </a:r>
            <a:endParaRPr lang="ru-RU" sz="1400" b="1" dirty="0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2428860" y="3573016"/>
            <a:ext cx="2448272" cy="936104"/>
          </a:xfrm>
          <a:prstGeom prst="rect">
            <a:avLst/>
          </a:prstGeom>
          <a:solidFill>
            <a:srgbClr val="EAEAEA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2 человека</a:t>
            </a:r>
          </a:p>
          <a:p>
            <a:pPr marL="190500" indent="-190500" defTabSz="1028700">
              <a:lnSpc>
                <a:spcPct val="110000"/>
              </a:lnSpc>
            </a:pPr>
            <a:endParaRPr lang="ru-RU" sz="1400" b="1" dirty="0" smtClean="0"/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Координатор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Описание процессов</a:t>
            </a:r>
            <a:endParaRPr lang="ru-RU" sz="1400" b="1" dirty="0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428596" y="3571876"/>
            <a:ext cx="1817300" cy="936104"/>
          </a:xfrm>
          <a:prstGeom prst="rect">
            <a:avLst/>
          </a:prstGeom>
          <a:solidFill>
            <a:srgbClr val="EAEAEA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1 человек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143504" y="5085184"/>
            <a:ext cx="2303909" cy="13442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36000" tIns="0" rIns="0" bIns="0" anchor="ctr">
            <a:normAutofit fontScale="85000" lnSpcReduction="10000"/>
          </a:bodyPr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 3 человека:</a:t>
            </a:r>
          </a:p>
          <a:p>
            <a:pPr marL="190500" indent="-190500" defTabSz="1028700">
              <a:lnSpc>
                <a:spcPct val="110000"/>
              </a:lnSpc>
            </a:pPr>
            <a:endParaRPr lang="ru-RU" sz="1400" b="1" dirty="0" smtClean="0"/>
          </a:p>
          <a:p>
            <a:pPr marL="190500" indent="-190500" defTabSz="1028700">
              <a:lnSpc>
                <a:spcPct val="120000"/>
              </a:lnSpc>
            </a:pPr>
            <a:r>
              <a:rPr lang="ru-RU" sz="1400" b="1" dirty="0" smtClean="0"/>
              <a:t>Администратор развития</a:t>
            </a:r>
          </a:p>
          <a:p>
            <a:pPr marL="190500" indent="-190500" defTabSz="1028700">
              <a:lnSpc>
                <a:spcPct val="120000"/>
              </a:lnSpc>
            </a:pPr>
            <a:r>
              <a:rPr lang="ru-RU" sz="1400" b="1" dirty="0" smtClean="0"/>
              <a:t>Инженер</a:t>
            </a:r>
          </a:p>
          <a:p>
            <a:pPr marL="190500" indent="-190500" defTabSz="1028700">
              <a:lnSpc>
                <a:spcPct val="120000"/>
              </a:lnSpc>
            </a:pPr>
            <a:r>
              <a:rPr lang="ru-RU" sz="1400" b="1" dirty="0" smtClean="0"/>
              <a:t>Технический администратор</a:t>
            </a:r>
          </a:p>
        </p:txBody>
      </p:sp>
      <p:sp>
        <p:nvSpPr>
          <p:cNvPr id="27" name="AutoShape 38"/>
          <p:cNvSpPr>
            <a:spLocks noChangeArrowheads="1"/>
          </p:cNvSpPr>
          <p:nvPr/>
        </p:nvSpPr>
        <p:spPr bwMode="auto">
          <a:xfrm rot="-5400000">
            <a:off x="5822835" y="4544739"/>
            <a:ext cx="432048" cy="504825"/>
          </a:xfrm>
          <a:prstGeom prst="leftRightArrow">
            <a:avLst>
              <a:gd name="adj1" fmla="val 50000"/>
              <a:gd name="adj2" fmla="val 28553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 smtClean="0"/>
              <a:t>+</a:t>
            </a:r>
            <a:endParaRPr lang="uk-UA" dirty="0"/>
          </a:p>
        </p:txBody>
      </p:sp>
      <p:sp>
        <p:nvSpPr>
          <p:cNvPr id="29" name="AutoShape 38"/>
          <p:cNvSpPr>
            <a:spLocks noChangeArrowheads="1"/>
          </p:cNvSpPr>
          <p:nvPr/>
        </p:nvSpPr>
        <p:spPr bwMode="auto">
          <a:xfrm rot="-5400000">
            <a:off x="3251067" y="4544740"/>
            <a:ext cx="432048" cy="504825"/>
          </a:xfrm>
          <a:prstGeom prst="leftRightArrow">
            <a:avLst>
              <a:gd name="adj1" fmla="val 50000"/>
              <a:gd name="adj2" fmla="val 28553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 smtClean="0"/>
              <a:t>+</a:t>
            </a:r>
            <a:endParaRPr lang="uk-UA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500298" y="5085184"/>
            <a:ext cx="2448272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 3 человека:</a:t>
            </a:r>
          </a:p>
          <a:p>
            <a:pPr marL="190500" indent="-190500" defTabSz="1028700">
              <a:lnSpc>
                <a:spcPct val="110000"/>
              </a:lnSpc>
            </a:pPr>
            <a:endParaRPr lang="ru-RU" sz="1400" b="1" dirty="0" smtClean="0"/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err="1" smtClean="0"/>
              <a:t>Маркетолог</a:t>
            </a:r>
            <a:endParaRPr lang="ru-RU" sz="1400" b="1" dirty="0" smtClean="0"/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Организатор продаж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Организатор сервиса</a:t>
            </a:r>
            <a:endParaRPr lang="ru-RU" sz="1400" b="1" dirty="0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 rot="-5400000">
            <a:off x="1036489" y="4532199"/>
            <a:ext cx="432048" cy="504825"/>
          </a:xfrm>
          <a:prstGeom prst="leftRightArrow">
            <a:avLst>
              <a:gd name="adj1" fmla="val 50000"/>
              <a:gd name="adj2" fmla="val 28553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dirty="0" smtClean="0"/>
              <a:t>+</a:t>
            </a:r>
            <a:endParaRPr lang="uk-UA" dirty="0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28596" y="5061244"/>
            <a:ext cx="1888738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191556" tIns="0" rIns="0" bIns="0" anchor="ctr"/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 1 человек:</a:t>
            </a:r>
          </a:p>
          <a:p>
            <a:pPr marL="190500" indent="-190500" defTabSz="1028700">
              <a:lnSpc>
                <a:spcPct val="110000"/>
              </a:lnSpc>
            </a:pPr>
            <a:endParaRPr lang="ru-RU" sz="1400" b="1" dirty="0" smtClean="0"/>
          </a:p>
          <a:p>
            <a:pPr marL="190500" indent="-190500" defTabSz="1028700">
              <a:lnSpc>
                <a:spcPct val="110000"/>
              </a:lnSpc>
            </a:pPr>
            <a:r>
              <a:rPr lang="ru-RU" sz="1400" b="1" dirty="0" smtClean="0"/>
              <a:t>Описание процессов и тестирование</a:t>
            </a:r>
            <a:endParaRPr lang="ru-RU" sz="1400" b="1" dirty="0"/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7572396" y="3861044"/>
            <a:ext cx="1285884" cy="1421928"/>
          </a:xfrm>
          <a:prstGeom prst="rect">
            <a:avLst/>
          </a:prstGeom>
          <a:solidFill>
            <a:srgbClr val="EAEAEA"/>
          </a:solidFill>
          <a:ln w="25400" algn="ctr">
            <a:solidFill>
              <a:srgbClr val="969696"/>
            </a:solidFill>
            <a:miter lim="800000"/>
            <a:headEnd/>
            <a:tailEnd/>
          </a:ln>
        </p:spPr>
        <p:txBody>
          <a:bodyPr lIns="36000" tIns="0" rIns="0" bIns="0" anchor="ctr">
            <a:noAutofit/>
          </a:bodyPr>
          <a:lstStyle/>
          <a:p>
            <a:pPr marL="190500" indent="-190500" defTabSz="1028700">
              <a:lnSpc>
                <a:spcPct val="110000"/>
              </a:lnSpc>
            </a:pPr>
            <a:r>
              <a:rPr lang="ru-RU" sz="1200" b="1" dirty="0" smtClean="0"/>
              <a:t>Обеспечение:</a:t>
            </a:r>
          </a:p>
          <a:p>
            <a:pPr marL="190500" indent="-190500" defTabSz="1028700">
              <a:lnSpc>
                <a:spcPct val="110000"/>
              </a:lnSpc>
            </a:pPr>
            <a:endParaRPr lang="ru-RU" sz="1200" b="1" dirty="0" smtClean="0"/>
          </a:p>
          <a:p>
            <a:pPr marL="190500" indent="-190500" defTabSz="1028700">
              <a:lnSpc>
                <a:spcPct val="110000"/>
              </a:lnSpc>
            </a:pPr>
            <a:r>
              <a:rPr lang="ru-RU" sz="1200" b="1" dirty="0" smtClean="0"/>
              <a:t>Водитель</a:t>
            </a:r>
          </a:p>
          <a:p>
            <a:pPr marL="190500" indent="-190500" defTabSz="1028700">
              <a:lnSpc>
                <a:spcPct val="110000"/>
              </a:lnSpc>
            </a:pPr>
            <a:r>
              <a:rPr lang="ru-RU" sz="1200" b="1" dirty="0" smtClean="0"/>
              <a:t>Склад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4572000" y="357166"/>
            <a:ext cx="4186246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Цель проекта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500034" y="1142984"/>
            <a:ext cx="2089150" cy="384175"/>
          </a:xfrm>
          <a:prstGeom prst="rect">
            <a:avLst/>
          </a:prstGeom>
          <a:solidFill>
            <a:srgbClr val="666699"/>
          </a:solidFill>
          <a:ln w="22225">
            <a:solidFill>
              <a:srgbClr val="C0C0C0"/>
            </a:solidFill>
            <a:miter lim="800000"/>
            <a:headEnd/>
            <a:tailEnd/>
          </a:ln>
        </p:spPr>
        <p:txBody>
          <a:bodyPr lIns="85876" tIns="42938" rIns="85876" bIns="42938">
            <a:spAutoFit/>
          </a:bodyPr>
          <a:lstStyle/>
          <a:p>
            <a:pPr algn="ctr" defTabSz="858838">
              <a:lnSpc>
                <a:spcPct val="130000"/>
              </a:lnSpc>
            </a:pPr>
            <a:r>
              <a:rPr lang="ru-RU" sz="1400" b="1" dirty="0">
                <a:solidFill>
                  <a:schemeClr val="bg1"/>
                </a:solidFill>
              </a:rPr>
              <a:t>Предпосылки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500034" y="1785926"/>
            <a:ext cx="2089150" cy="438150"/>
          </a:xfrm>
          <a:prstGeom prst="rect">
            <a:avLst/>
          </a:prstGeom>
          <a:solidFill>
            <a:srgbClr val="666699"/>
          </a:solidFill>
          <a:ln w="22225">
            <a:solidFill>
              <a:srgbClr val="969696"/>
            </a:solidFill>
            <a:miter lim="800000"/>
            <a:headEnd/>
            <a:tailEnd/>
          </a:ln>
        </p:spPr>
        <p:txBody>
          <a:bodyPr lIns="85876" tIns="42938" rIns="85876" bIns="42938" anchor="ctr">
            <a:spAutoFit/>
          </a:bodyPr>
          <a:lstStyle/>
          <a:p>
            <a:pPr algn="ctr" defTabSz="858838">
              <a:lnSpc>
                <a:spcPts val="2600"/>
              </a:lnSpc>
              <a:buFont typeface="Wingdings" pitchFamily="2" charset="2"/>
              <a:buNone/>
            </a:pPr>
            <a:r>
              <a:rPr lang="ru-RU" sz="1400" b="1" dirty="0">
                <a:solidFill>
                  <a:schemeClr val="bg1"/>
                </a:solidFill>
              </a:rPr>
              <a:t>Цель</a:t>
            </a:r>
            <a:endParaRPr lang="ru-RU" sz="1700" dirty="0">
              <a:solidFill>
                <a:schemeClr val="bg1"/>
              </a:solidFill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500034" y="2428869"/>
            <a:ext cx="2089150" cy="1015663"/>
          </a:xfrm>
          <a:prstGeom prst="rect">
            <a:avLst/>
          </a:prstGeom>
          <a:solidFill>
            <a:srgbClr val="666699"/>
          </a:solidFill>
          <a:ln w="22225">
            <a:solidFill>
              <a:srgbClr val="96969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b="1" dirty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1400" b="1" dirty="0" smtClean="0">
                <a:solidFill>
                  <a:schemeClr val="bg1"/>
                </a:solidFill>
              </a:rPr>
              <a:t>Продукт</a:t>
            </a:r>
            <a:endParaRPr lang="ru-RU" sz="1400" b="1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sz="1400" dirty="0"/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82586" y="3643314"/>
            <a:ext cx="2089150" cy="341312"/>
          </a:xfrm>
          <a:prstGeom prst="rect">
            <a:avLst/>
          </a:prstGeom>
          <a:solidFill>
            <a:srgbClr val="666699"/>
          </a:solidFill>
          <a:ln w="22225">
            <a:solidFill>
              <a:srgbClr val="969696"/>
            </a:solidFill>
            <a:miter lim="800000"/>
            <a:headEnd/>
            <a:tailEnd/>
          </a:ln>
        </p:spPr>
        <p:txBody>
          <a:bodyPr lIns="85876" tIns="42938" rIns="85876" bIns="42938">
            <a:spAutoFit/>
          </a:bodyPr>
          <a:lstStyle/>
          <a:p>
            <a:pPr algn="ctr" defTabSz="858838">
              <a:lnSpc>
                <a:spcPct val="110000"/>
              </a:lnSpc>
            </a:pPr>
            <a:r>
              <a:rPr lang="ru-RU" sz="1400" b="1" dirty="0">
                <a:solidFill>
                  <a:schemeClr val="bg1"/>
                </a:solidFill>
              </a:rPr>
              <a:t>Сегменты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500034" y="4143380"/>
            <a:ext cx="2089150" cy="492125"/>
          </a:xfrm>
          <a:prstGeom prst="homePlate">
            <a:avLst>
              <a:gd name="adj" fmla="val 0"/>
            </a:avLst>
          </a:prstGeom>
          <a:solidFill>
            <a:srgbClr val="666699"/>
          </a:solidFill>
          <a:ln w="22225" algn="ctr">
            <a:solidFill>
              <a:srgbClr val="969696"/>
            </a:solidFill>
            <a:miter lim="800000"/>
            <a:headEnd/>
            <a:tailEnd/>
          </a:ln>
        </p:spPr>
        <p:txBody>
          <a:bodyPr lIns="85876" tIns="42938" rIns="85876" bIns="42938">
            <a:spAutoFit/>
          </a:bodyPr>
          <a:lstStyle/>
          <a:p>
            <a:pPr algn="ctr" defTabSz="858838">
              <a:lnSpc>
                <a:spcPct val="90000"/>
              </a:lnSpc>
            </a:pPr>
            <a:r>
              <a:rPr lang="ru-RU" sz="1400" b="1" dirty="0">
                <a:solidFill>
                  <a:schemeClr val="bg1"/>
                </a:solidFill>
              </a:rPr>
              <a:t>Стратегия выхода на рынок</a:t>
            </a:r>
          </a:p>
        </p:txBody>
      </p:sp>
      <p:graphicFrame>
        <p:nvGraphicFramePr>
          <p:cNvPr id="11" name="Group 22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34895898"/>
              </p:ext>
            </p:extLst>
          </p:nvPr>
        </p:nvGraphicFramePr>
        <p:xfrm>
          <a:off x="500033" y="4714884"/>
          <a:ext cx="8286809" cy="1738191"/>
        </p:xfrm>
        <a:graphic>
          <a:graphicData uri="http://schemas.openxmlformats.org/drawingml/2006/table">
            <a:tbl>
              <a:tblPr/>
              <a:tblGrid>
                <a:gridCol w="1280378"/>
                <a:gridCol w="2648713"/>
                <a:gridCol w="2714644"/>
                <a:gridCol w="1643074"/>
              </a:tblGrid>
              <a:tr h="41142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Этапы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развития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Что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и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Где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запускаем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?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Что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ожидаем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?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Инвестиции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99"/>
                    </a:solidFill>
                  </a:tcPr>
                </a:tc>
              </a:tr>
              <a:tr h="6851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2013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Детальный бизнес-план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Пилот (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Счасливое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 Крым)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Наладка ядра сети, архитектуры, продукта, процесса продаж, обслуживания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x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млн.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грн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.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                     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53484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2014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Венчурный запуск полноценной сети уровня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Fly Internet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областей, трассы и получение лицензии на Киев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x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млн.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грн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.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Cyr" charset="-52"/>
                          <a:cs typeface="Arial" pitchFamily="34" charset="0"/>
                        </a:rPr>
                        <a:t>                       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</a:tbl>
          </a:graphicData>
        </a:graphic>
      </p:graphicFrame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700338" y="1071546"/>
            <a:ext cx="5943628" cy="517602"/>
          </a:xfrm>
          <a:prstGeom prst="rect">
            <a:avLst/>
          </a:prstGeom>
          <a:solidFill>
            <a:srgbClr val="DDDDDD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85876" tIns="42938" rIns="85876" bIns="42938">
            <a:spAutoFit/>
          </a:bodyPr>
          <a:lstStyle/>
          <a:p>
            <a:pPr defTabSz="858838">
              <a:buClr>
                <a:srgbClr val="A80000"/>
              </a:buClr>
            </a:pPr>
            <a:r>
              <a:rPr lang="ru-RU" sz="1400" dirty="0" smtClean="0"/>
              <a:t>Рост потребления передачи данных и отсутствие беспроводных скоростных решений</a:t>
            </a:r>
            <a:endParaRPr lang="ru-RU" sz="1400" dirty="0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786050" y="1768390"/>
            <a:ext cx="5943628" cy="517602"/>
          </a:xfrm>
          <a:prstGeom prst="rect">
            <a:avLst/>
          </a:prstGeom>
          <a:solidFill>
            <a:srgbClr val="DDDDDD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85876" tIns="42938" rIns="85876" bIns="42938">
            <a:spAutoFit/>
          </a:bodyPr>
          <a:lstStyle/>
          <a:p>
            <a:pPr defTabSz="858838">
              <a:buClr>
                <a:srgbClr val="A80000"/>
              </a:buClr>
            </a:pPr>
            <a:r>
              <a:rPr lang="ru-RU" sz="1400" dirty="0" smtClean="0"/>
              <a:t>Вывод первой в Украине беспроводной качественной сети по передаче данных: получение дохода</a:t>
            </a:r>
            <a:endParaRPr lang="ru-RU" sz="1400" dirty="0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786050" y="2348880"/>
            <a:ext cx="5943628" cy="1163933"/>
          </a:xfrm>
          <a:prstGeom prst="rect">
            <a:avLst/>
          </a:prstGeom>
          <a:solidFill>
            <a:srgbClr val="DDDDDD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85876" tIns="42938" rIns="85876" bIns="42938">
            <a:spAutoFit/>
          </a:bodyPr>
          <a:lstStyle/>
          <a:p>
            <a:pPr defTabSz="858838">
              <a:buClr>
                <a:srgbClr val="A80000"/>
              </a:buClr>
            </a:pPr>
            <a:r>
              <a:rPr lang="ru-RU" sz="1400" dirty="0" smtClean="0"/>
              <a:t>Беспроводной доступ в Интернет через прямую авторизацию на смартфонах и/или доступ через модем (без сим-карты и с сим-картой)</a:t>
            </a:r>
          </a:p>
          <a:p>
            <a:pPr defTabSz="858838">
              <a:buClr>
                <a:srgbClr val="A80000"/>
              </a:buClr>
            </a:pPr>
            <a:r>
              <a:rPr lang="ru-RU" sz="1400" dirty="0" smtClean="0"/>
              <a:t>Контент: набор видео, ТВ, видео-библиотеки через партнерство с контент поставщиками</a:t>
            </a:r>
            <a:endParaRPr lang="ru-RU" sz="1400" dirty="0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771800" y="3559470"/>
            <a:ext cx="5943628" cy="517602"/>
          </a:xfrm>
          <a:prstGeom prst="rect">
            <a:avLst/>
          </a:prstGeom>
          <a:solidFill>
            <a:srgbClr val="DDDDDD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85876" tIns="42938" rIns="85876" bIns="42938">
            <a:spAutoFit/>
          </a:bodyPr>
          <a:lstStyle/>
          <a:p>
            <a:pPr defTabSz="858838">
              <a:buClr>
                <a:srgbClr val="A80000"/>
              </a:buClr>
            </a:pPr>
            <a:r>
              <a:rPr lang="ru-RU" sz="1400" dirty="0" smtClean="0"/>
              <a:t>Частный (обладатели планшетов, смартфонов, ноутбуков)</a:t>
            </a:r>
          </a:p>
          <a:p>
            <a:pPr defTabSz="858838">
              <a:buClr>
                <a:srgbClr val="A80000"/>
              </a:buClr>
            </a:pPr>
            <a:r>
              <a:rPr lang="ru-RU" sz="1400" dirty="0" smtClean="0"/>
              <a:t>Малый и средний бизнес: небольшие точки продаж</a:t>
            </a:r>
            <a:endParaRPr lang="ru-RU" sz="1400" dirty="0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771800" y="4125844"/>
            <a:ext cx="5943628" cy="517602"/>
          </a:xfrm>
          <a:prstGeom prst="rect">
            <a:avLst/>
          </a:prstGeom>
          <a:solidFill>
            <a:srgbClr val="DDDDDD">
              <a:alpha val="56078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85876" tIns="42938" rIns="85876" bIns="42938">
            <a:spAutoFit/>
          </a:bodyPr>
          <a:lstStyle/>
          <a:p>
            <a:pPr defTabSz="858838">
              <a:buClr>
                <a:srgbClr val="A80000"/>
              </a:buClr>
            </a:pPr>
            <a:r>
              <a:rPr lang="ru-RU" sz="1400" dirty="0" smtClean="0"/>
              <a:t>Сочетание самостоятельных разработок и партнерства по опорной сети и точек продаж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4572000" y="357166"/>
            <a:ext cx="4186246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Почему сейчас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71472" y="1000108"/>
            <a:ext cx="2881312" cy="2000264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SzPct val="100000"/>
            </a:pPr>
            <a:r>
              <a:rPr lang="ru-RU" sz="1600" dirty="0" smtClean="0">
                <a:solidFill>
                  <a:srgbClr val="000000"/>
                </a:solidFill>
              </a:rPr>
              <a:t>Наличие лицензий в диапазоне 2520-2640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43306" y="1000108"/>
            <a:ext cx="4897438" cy="2000264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</p:spPr>
        <p:txBody>
          <a:bodyPr lIns="36000" tIns="44278" rIns="36000" bIns="44278" anchor="ctr"/>
          <a:lstStyle/>
          <a:p>
            <a:pPr marL="180975" indent="-180975" defTabSz="908050">
              <a:lnSpc>
                <a:spcPts val="1500"/>
              </a:lnSpc>
              <a:buClr>
                <a:srgbClr val="CC0000"/>
              </a:buClr>
              <a:buFont typeface="Arial" pitchFamily="34" charset="0"/>
              <a:buChar char="•"/>
            </a:pPr>
            <a:r>
              <a:rPr lang="ru-RU" sz="1400" dirty="0" smtClean="0"/>
              <a:t>Киевская </a:t>
            </a:r>
            <a:r>
              <a:rPr lang="ru-RU" sz="1400" dirty="0" err="1" smtClean="0"/>
              <a:t>обл</a:t>
            </a:r>
            <a:r>
              <a:rPr lang="ru-RU" sz="1400" dirty="0" smtClean="0"/>
              <a:t> </a:t>
            </a:r>
            <a:r>
              <a:rPr lang="ru-RU" sz="1400" dirty="0" smtClean="0"/>
              <a:t>…..</a:t>
            </a:r>
            <a:r>
              <a:rPr lang="ru-RU" sz="1400" dirty="0" err="1" smtClean="0"/>
              <a:t>Мгц</a:t>
            </a:r>
            <a:endParaRPr lang="ru-RU" sz="1400" dirty="0" smtClean="0"/>
          </a:p>
          <a:p>
            <a:pPr marL="180975" indent="-180975" defTabSz="908050">
              <a:lnSpc>
                <a:spcPts val="1500"/>
              </a:lnSpc>
              <a:buClr>
                <a:srgbClr val="CC0000"/>
              </a:buClr>
              <a:buFont typeface="Arial" pitchFamily="34" charset="0"/>
              <a:buChar char="•"/>
            </a:pPr>
            <a:r>
              <a:rPr lang="ru-RU" sz="1400" dirty="0" smtClean="0"/>
              <a:t>Харьковская </a:t>
            </a:r>
            <a:r>
              <a:rPr lang="ru-RU" sz="1400" dirty="0" smtClean="0"/>
              <a:t>…… ширина </a:t>
            </a:r>
            <a:r>
              <a:rPr lang="ru-RU" sz="1400" dirty="0" smtClean="0"/>
              <a:t>полосы 24 </a:t>
            </a:r>
            <a:r>
              <a:rPr lang="ru-RU" sz="1400" dirty="0" err="1" smtClean="0"/>
              <a:t>Мгц</a:t>
            </a:r>
            <a:endParaRPr lang="ru-RU" sz="1400" dirty="0" smtClean="0"/>
          </a:p>
          <a:p>
            <a:pPr marL="180975" indent="-180975" defTabSz="908050">
              <a:lnSpc>
                <a:spcPts val="1500"/>
              </a:lnSpc>
              <a:buClr>
                <a:srgbClr val="CC0000"/>
              </a:buClr>
              <a:buFont typeface="Arial" pitchFamily="34" charset="0"/>
              <a:buChar char="•"/>
            </a:pPr>
            <a:r>
              <a:rPr lang="ru-RU" sz="1400" dirty="0" smtClean="0"/>
              <a:t>Запорожская </a:t>
            </a:r>
            <a:r>
              <a:rPr lang="ru-RU" sz="1400" dirty="0" err="1" smtClean="0"/>
              <a:t>обл</a:t>
            </a:r>
            <a:r>
              <a:rPr lang="ru-RU" sz="1400" dirty="0" smtClean="0"/>
              <a:t> </a:t>
            </a:r>
            <a:r>
              <a:rPr lang="ru-RU" sz="1400" dirty="0" smtClean="0"/>
              <a:t>….. </a:t>
            </a:r>
            <a:r>
              <a:rPr lang="ru-RU" sz="1400" dirty="0" smtClean="0"/>
              <a:t>ширина полосы 32 </a:t>
            </a:r>
            <a:r>
              <a:rPr lang="ru-RU" sz="1400" dirty="0" err="1" smtClean="0"/>
              <a:t>Мгц</a:t>
            </a:r>
            <a:endParaRPr lang="ru-RU" sz="1400" dirty="0" smtClean="0"/>
          </a:p>
          <a:p>
            <a:pPr marL="180975" indent="-180975" defTabSz="908050">
              <a:lnSpc>
                <a:spcPts val="1500"/>
              </a:lnSpc>
              <a:buClr>
                <a:srgbClr val="CC0000"/>
              </a:buClr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71472" y="3206755"/>
            <a:ext cx="2928958" cy="1079501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SzPct val="100000"/>
            </a:pPr>
            <a:r>
              <a:rPr lang="ru-RU" sz="1600" dirty="0" smtClean="0">
                <a:solidFill>
                  <a:srgbClr val="000000"/>
                </a:solidFill>
              </a:rPr>
              <a:t>Потенциальный рынок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643306" y="3071810"/>
            <a:ext cx="4897438" cy="1214446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</p:spPr>
        <p:txBody>
          <a:bodyPr lIns="36000" tIns="44278" rIns="36000" bIns="44278" anchor="ctr"/>
          <a:lstStyle/>
          <a:p>
            <a:pPr marL="180975" indent="-180975" defTabSz="908050">
              <a:lnSpc>
                <a:spcPts val="1500"/>
              </a:lnSpc>
              <a:buClr>
                <a:srgbClr val="CC0000"/>
              </a:buClr>
            </a:pPr>
            <a:r>
              <a:rPr lang="ru-RU" sz="1400" dirty="0" smtClean="0"/>
              <a:t>Сёрфинг и при хорошей скорости – </a:t>
            </a:r>
            <a:r>
              <a:rPr lang="ru-RU" sz="1400" dirty="0" err="1" smtClean="0"/>
              <a:t>видеролики</a:t>
            </a:r>
            <a:r>
              <a:rPr lang="ru-RU" sz="1400" dirty="0" smtClean="0"/>
              <a:t>, </a:t>
            </a:r>
            <a:r>
              <a:rPr lang="en-US" sz="1400" dirty="0" err="1" smtClean="0"/>
              <a:t>OnLine</a:t>
            </a:r>
            <a:r>
              <a:rPr lang="en-US" sz="1400" dirty="0" smtClean="0"/>
              <a:t> TV </a:t>
            </a:r>
            <a:r>
              <a:rPr lang="ru-RU" sz="1400" dirty="0" smtClean="0"/>
              <a:t>в </a:t>
            </a:r>
            <a:r>
              <a:rPr lang="en-US" sz="1400" dirty="0" smtClean="0"/>
              <a:t>HD-</a:t>
            </a:r>
            <a:r>
              <a:rPr lang="ru-RU" sz="1400" dirty="0" smtClean="0"/>
              <a:t>качестве:</a:t>
            </a:r>
          </a:p>
          <a:p>
            <a:pPr marL="180975" indent="-180975" defTabSz="908050">
              <a:lnSpc>
                <a:spcPts val="1500"/>
              </a:lnSpc>
              <a:buClr>
                <a:srgbClr val="CC0000"/>
              </a:buClr>
              <a:buFont typeface="Arial" pitchFamily="34" charset="0"/>
              <a:buChar char="•"/>
            </a:pPr>
            <a:r>
              <a:rPr lang="ru-RU" sz="1400" dirty="0" smtClean="0"/>
              <a:t>240 </a:t>
            </a:r>
            <a:r>
              <a:rPr lang="ru-RU" sz="1400" dirty="0" err="1" smtClean="0"/>
              <a:t>тыс</a:t>
            </a:r>
            <a:r>
              <a:rPr lang="ru-RU" sz="1400" dirty="0" smtClean="0"/>
              <a:t> пользователей МТС </a:t>
            </a:r>
            <a:r>
              <a:rPr lang="en-US" sz="1400" dirty="0" smtClean="0"/>
              <a:t>CDMA EVDO </a:t>
            </a:r>
            <a:r>
              <a:rPr lang="ru-RU" sz="1400" dirty="0" smtClean="0"/>
              <a:t>(3</a:t>
            </a:r>
            <a:r>
              <a:rPr lang="en-US" sz="1400" dirty="0" smtClean="0"/>
              <a:t>G)</a:t>
            </a:r>
            <a:r>
              <a:rPr lang="ru-RU" sz="1400" dirty="0" smtClean="0"/>
              <a:t> –модемы</a:t>
            </a:r>
          </a:p>
          <a:p>
            <a:pPr marL="180975" indent="-180975" defTabSz="908050">
              <a:lnSpc>
                <a:spcPts val="1500"/>
              </a:lnSpc>
              <a:buClr>
                <a:srgbClr val="CC0000"/>
              </a:buClr>
              <a:buFont typeface="Arial" pitchFamily="34" charset="0"/>
              <a:buChar char="•"/>
            </a:pPr>
            <a:r>
              <a:rPr lang="ru-RU" sz="1400" dirty="0" smtClean="0"/>
              <a:t>1,2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пользователей </a:t>
            </a:r>
            <a:r>
              <a:rPr lang="en-US" sz="1400" dirty="0" smtClean="0"/>
              <a:t>CDMA, </a:t>
            </a:r>
            <a:r>
              <a:rPr lang="en-US" sz="1400" dirty="0" err="1" smtClean="0"/>
              <a:t>Utel</a:t>
            </a:r>
            <a:r>
              <a:rPr lang="en-US" sz="1400" dirty="0" smtClean="0"/>
              <a:t>, </a:t>
            </a:r>
            <a:r>
              <a:rPr lang="en-US" sz="1400" dirty="0" err="1" smtClean="0"/>
              <a:t>WiMax</a:t>
            </a:r>
            <a:r>
              <a:rPr lang="en-US" sz="1400" dirty="0" smtClean="0"/>
              <a:t> </a:t>
            </a:r>
            <a:r>
              <a:rPr lang="ru-RU" sz="1400" dirty="0" smtClean="0"/>
              <a:t>суммарно</a:t>
            </a:r>
            <a:endParaRPr lang="en-US" sz="1400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571472" y="4349763"/>
            <a:ext cx="2928958" cy="57943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SzPct val="100000"/>
            </a:pPr>
            <a:r>
              <a:rPr lang="ru-RU" sz="1600" dirty="0" smtClean="0">
                <a:solidFill>
                  <a:srgbClr val="000000"/>
                </a:solidFill>
              </a:rPr>
              <a:t>Отсутствие конкурентов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643306" y="4357694"/>
            <a:ext cx="4897438" cy="579435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</p:spPr>
        <p:txBody>
          <a:bodyPr lIns="36000" tIns="44278" rIns="36000" bIns="44278" anchor="ctr"/>
          <a:lstStyle/>
          <a:p>
            <a:pPr marL="180975" indent="-180975" defTabSz="908050">
              <a:lnSpc>
                <a:spcPts val="1500"/>
              </a:lnSpc>
              <a:buClr>
                <a:srgbClr val="CC0000"/>
              </a:buClr>
            </a:pPr>
            <a:r>
              <a:rPr lang="ru-RU" sz="1400" dirty="0" smtClean="0"/>
              <a:t>Выдача лицензий </a:t>
            </a:r>
            <a:r>
              <a:rPr lang="en-US" sz="1400" dirty="0" smtClean="0"/>
              <a:t>3G </a:t>
            </a:r>
            <a:r>
              <a:rPr lang="ru-RU" sz="1400" dirty="0" smtClean="0"/>
              <a:t>так и 4</a:t>
            </a:r>
            <a:r>
              <a:rPr lang="en-US" sz="1400" dirty="0" smtClean="0"/>
              <a:t>G </a:t>
            </a:r>
            <a:r>
              <a:rPr lang="ru-RU" sz="1400" dirty="0" smtClean="0"/>
              <a:t>не имеет перспектив на 2013-2014гг.</a:t>
            </a:r>
            <a:endParaRPr lang="en-US" sz="1400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71472" y="5064143"/>
            <a:ext cx="2928958" cy="57943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SzPct val="100000"/>
            </a:pPr>
            <a:r>
              <a:rPr lang="ru-RU" sz="1600" dirty="0" smtClean="0">
                <a:solidFill>
                  <a:srgbClr val="000000"/>
                </a:solidFill>
              </a:rPr>
              <a:t>Ассоциация с ЕС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643306" y="5064143"/>
            <a:ext cx="4897438" cy="579435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</p:spPr>
        <p:txBody>
          <a:bodyPr lIns="36000" tIns="44278" rIns="36000" bIns="44278" anchor="ctr"/>
          <a:lstStyle/>
          <a:p>
            <a:pPr marL="180975" indent="-180975" defTabSz="908050">
              <a:lnSpc>
                <a:spcPts val="1500"/>
              </a:lnSpc>
              <a:buClr>
                <a:srgbClr val="CC0000"/>
              </a:buClr>
            </a:pPr>
            <a:r>
              <a:rPr lang="ru-RU" sz="1400" dirty="0" smtClean="0"/>
              <a:t>Открывает путь иностранных инвесторам (венчурный поиск)</a:t>
            </a:r>
            <a:endParaRPr lang="en-US" sz="1400" dirty="0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571472" y="5707085"/>
            <a:ext cx="2928958" cy="722311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SzPct val="100000"/>
            </a:pPr>
            <a:r>
              <a:rPr lang="ru-RU" sz="1600" dirty="0" smtClean="0">
                <a:solidFill>
                  <a:srgbClr val="000000"/>
                </a:solidFill>
              </a:rPr>
              <a:t>Наличие стартовых ресурсов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3714744" y="5715016"/>
            <a:ext cx="4857784" cy="714380"/>
          </a:xfrm>
          <a:prstGeom prst="rect">
            <a:avLst/>
          </a:prstGeom>
          <a:solidFill>
            <a:srgbClr val="DDDDDD"/>
          </a:solidFill>
          <a:ln w="9525" algn="ctr">
            <a:noFill/>
            <a:miter lim="800000"/>
            <a:headEnd/>
            <a:tailEnd/>
          </a:ln>
        </p:spPr>
        <p:txBody>
          <a:bodyPr lIns="36000" tIns="44278" rIns="36000" bIns="44278" anchor="ctr"/>
          <a:lstStyle/>
          <a:p>
            <a:pPr marL="180975" indent="-180975" defTabSz="908050">
              <a:lnSpc>
                <a:spcPts val="1500"/>
              </a:lnSpc>
              <a:buClr>
                <a:srgbClr val="CC0000"/>
              </a:buClr>
            </a:pPr>
            <a:r>
              <a:rPr lang="ru-RU" sz="1400" dirty="0" smtClean="0"/>
              <a:t>Наличие команды (опыт реализации </a:t>
            </a:r>
            <a:r>
              <a:rPr lang="en-US" sz="1400" dirty="0" smtClean="0"/>
              <a:t>CDMA EVDO</a:t>
            </a:r>
            <a:r>
              <a:rPr lang="ru-RU" sz="1400" dirty="0" smtClean="0"/>
              <a:t>, ШПД</a:t>
            </a:r>
            <a:r>
              <a:rPr lang="en-US" sz="1400" dirty="0" smtClean="0"/>
              <a:t>)</a:t>
            </a:r>
            <a:r>
              <a:rPr lang="ru-RU" sz="1400" dirty="0" smtClean="0"/>
              <a:t>, ресурсы транспортной сети, техники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3786182" y="357166"/>
            <a:ext cx="4972064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Мировые тренды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4" descr="http://www.json.ru/images/new/marketwatch/2013_03_21_LTE_MW_RU-pic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00438"/>
            <a:ext cx="4695825" cy="3000396"/>
          </a:xfrm>
          <a:prstGeom prst="rect">
            <a:avLst/>
          </a:prstGeom>
          <a:noFill/>
        </p:spPr>
      </p:pic>
      <p:pic>
        <p:nvPicPr>
          <p:cNvPr id="5" name="Picture 2" descr="http://www.json.ru/images/new/marketwatch/2013_03_21_LTE_MW_RU-pic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928670"/>
            <a:ext cx="4786346" cy="2643206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5500694" y="2714620"/>
            <a:ext cx="2928958" cy="35719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buSzPct val="100000"/>
            </a:pPr>
            <a:r>
              <a:rPr lang="ru-RU" sz="1600" dirty="0" smtClean="0"/>
              <a:t>Уже сейчас заметен стремительный рост устройств, которые функционируют в диапазоне 2,6 ГГц. Частотный спектр в этом диапазоне выделен в различных странах мира для использования технологий мобильного широкополосного доступа как в режиме FDD, так и в режиме TDD.</a:t>
            </a:r>
            <a:endParaRPr lang="en-US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3786182" y="357166"/>
            <a:ext cx="4972064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Мировые тренды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000108"/>
            <a:ext cx="564360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843369"/>
            <a:ext cx="5562600" cy="258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429388" y="2428868"/>
            <a:ext cx="2214578" cy="221457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buSzPct val="100000"/>
            </a:pPr>
            <a:r>
              <a:rPr lang="ru-RU" sz="1600" b="1" dirty="0" smtClean="0">
                <a:solidFill>
                  <a:srgbClr val="000000"/>
                </a:solidFill>
              </a:rPr>
              <a:t>Рост сетей и устройств обусловлен ростом потребления и потребностей в услугах уровня </a:t>
            </a:r>
            <a:r>
              <a:rPr lang="en-US" sz="1600" b="1" dirty="0" smtClean="0">
                <a:solidFill>
                  <a:srgbClr val="000000"/>
                </a:solidFill>
              </a:rPr>
              <a:t>Fly Internet </a:t>
            </a:r>
            <a:endParaRPr lang="en-US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995363"/>
            <a:ext cx="6696075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4"/>
          <p:cNvSpPr txBox="1">
            <a:spLocks/>
          </p:cNvSpPr>
          <p:nvPr/>
        </p:nvSpPr>
        <p:spPr>
          <a:xfrm>
            <a:off x="3786182" y="357166"/>
            <a:ext cx="4972064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Мировые тренды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535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3786182" y="357166"/>
            <a:ext cx="4972064" cy="9144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Мировые тренды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000108"/>
            <a:ext cx="8286808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4"/>
          <p:cNvSpPr txBox="1">
            <a:spLocks/>
          </p:cNvSpPr>
          <p:nvPr/>
        </p:nvSpPr>
        <p:spPr>
          <a:xfrm>
            <a:off x="1071538" y="357166"/>
            <a:ext cx="7686708" cy="1143008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Ситуация в Украине и СНГ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bject 6"/>
          <p:cNvSpPr txBox="1">
            <a:spLocks/>
          </p:cNvSpPr>
          <p:nvPr/>
        </p:nvSpPr>
        <p:spPr>
          <a:xfrm>
            <a:off x="500034" y="1071546"/>
            <a:ext cx="3357586" cy="857256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29464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YO</a:t>
            </a:r>
            <a:r>
              <a:rPr kumimoji="0" lang="en-US" sz="1600" b="1" i="0" u="none" strike="noStrike" kern="1200" cap="none" spc="-3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T</a:t>
            </a:r>
            <a:r>
              <a:rPr kumimoji="0" lang="en-US" sz="1600" b="1" i="0" u="none" strike="noStrike" kern="1200" cap="none" spc="-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A</a:t>
            </a:r>
            <a:r>
              <a:rPr lang="uk-UA" sz="1600" b="1" spc="-5" dirty="0" smtClean="0">
                <a:latin typeface="Helvetica" pitchFamily="34" charset="0"/>
                <a:ea typeface="+mj-ea"/>
                <a:cs typeface="Helvetica" pitchFamily="34" charset="0"/>
              </a:rPr>
              <a:t>, </a:t>
            </a:r>
            <a:r>
              <a:rPr lang="uk-UA" sz="1600" b="1" spc="-5" dirty="0" err="1" smtClean="0">
                <a:latin typeface="Helvetica" pitchFamily="34" charset="0"/>
                <a:ea typeface="+mj-ea"/>
                <a:cs typeface="Helvetica" pitchFamily="34" charset="0"/>
              </a:rPr>
              <a:t>Россия</a:t>
            </a:r>
            <a:r>
              <a:rPr kumimoji="0" lang="en-US" sz="1600" b="1" i="0" u="none" strike="noStrike" kern="1200" cap="none" spc="-10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:</a:t>
            </a:r>
            <a:r>
              <a:rPr kumimoji="0" lang="en-US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</a:t>
            </a:r>
            <a:r>
              <a:rPr kumimoji="0" lang="uk-UA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1 </a:t>
            </a:r>
            <a:r>
              <a:rPr kumimoji="0" lang="uk-UA" sz="1600" b="1" i="0" u="none" strike="noStrike" kern="1200" cap="none" spc="25" normalizeH="0" baseline="0" noProof="0" dirty="0" err="1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млн</a:t>
            </a:r>
            <a:r>
              <a:rPr kumimoji="0" lang="uk-UA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</a:t>
            </a:r>
            <a:r>
              <a:rPr kumimoji="0" lang="uk-UA" sz="1600" b="1" i="0" u="none" strike="noStrike" kern="1200" cap="none" spc="25" normalizeH="0" baseline="0" noProof="0" dirty="0" err="1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пользователей</a:t>
            </a:r>
            <a:r>
              <a:rPr kumimoji="0" lang="uk-UA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за</a:t>
            </a:r>
            <a:r>
              <a:rPr kumimoji="0" lang="uk-UA" sz="1600" b="1" i="0" u="none" strike="noStrike" kern="1200" cap="none" spc="25" normalizeH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</a:t>
            </a:r>
            <a:r>
              <a:rPr kumimoji="0" lang="uk-UA" sz="1600" b="1" i="0" u="none" strike="noStrike" kern="1200" cap="none" spc="25" normalizeH="0" noProof="0" dirty="0" err="1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пол-года</a:t>
            </a:r>
            <a:r>
              <a:rPr lang="ru-RU" sz="1600" b="1" spc="25" dirty="0" smtClean="0">
                <a:latin typeface="Helvetica" pitchFamily="34" charset="0"/>
                <a:ea typeface="+mj-ea"/>
                <a:cs typeface="Helvetica" pitchFamily="34" charset="0"/>
              </a:rPr>
              <a:t>: крупнейшая сеть 2,6</a:t>
            </a:r>
            <a:r>
              <a:rPr lang="en-US" sz="1600" b="1" spc="25" dirty="0" smtClean="0">
                <a:latin typeface="Helvetica" pitchFamily="34" charset="0"/>
                <a:ea typeface="+mj-ea"/>
                <a:cs typeface="Helvetica" pitchFamily="34" charset="0"/>
              </a:rPr>
              <a:t>GHZ </a:t>
            </a:r>
            <a:endParaRPr lang="ru-RU" sz="1600" b="1" spc="25" dirty="0" smtClean="0">
              <a:latin typeface="Helvetica" pitchFamily="34" charset="0"/>
              <a:ea typeface="+mj-ea"/>
              <a:cs typeface="Helvetica" pitchFamily="34" charset="0"/>
            </a:endParaRPr>
          </a:p>
        </p:txBody>
      </p:sp>
      <p:sp>
        <p:nvSpPr>
          <p:cNvPr id="6" name="object 10"/>
          <p:cNvSpPr/>
          <p:nvPr/>
        </p:nvSpPr>
        <p:spPr>
          <a:xfrm>
            <a:off x="500034" y="1966538"/>
            <a:ext cx="3639312" cy="23911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15"/>
          <p:cNvSpPr/>
          <p:nvPr/>
        </p:nvSpPr>
        <p:spPr>
          <a:xfrm>
            <a:off x="928662" y="2420265"/>
            <a:ext cx="132638" cy="1080173"/>
          </a:xfrm>
          <a:custGeom>
            <a:avLst/>
            <a:gdLst/>
            <a:ahLst/>
            <a:cxnLst/>
            <a:rect l="l" t="t" r="r" b="b"/>
            <a:pathLst>
              <a:path w="132638" h="1080173">
                <a:moveTo>
                  <a:pt x="66319" y="56719"/>
                </a:moveTo>
                <a:lnTo>
                  <a:pt x="52031" y="81208"/>
                </a:lnTo>
                <a:lnTo>
                  <a:pt x="52031" y="1080173"/>
                </a:lnTo>
                <a:lnTo>
                  <a:pt x="80606" y="1080173"/>
                </a:lnTo>
                <a:lnTo>
                  <a:pt x="80606" y="81208"/>
                </a:lnTo>
                <a:lnTo>
                  <a:pt x="66319" y="56719"/>
                </a:lnTo>
                <a:close/>
              </a:path>
              <a:path w="132638" h="1080173">
                <a:moveTo>
                  <a:pt x="66319" y="0"/>
                </a:moveTo>
                <a:lnTo>
                  <a:pt x="3975" y="106806"/>
                </a:lnTo>
                <a:lnTo>
                  <a:pt x="0" y="113664"/>
                </a:lnTo>
                <a:lnTo>
                  <a:pt x="2298" y="122427"/>
                </a:lnTo>
                <a:lnTo>
                  <a:pt x="9118" y="126364"/>
                </a:lnTo>
                <a:lnTo>
                  <a:pt x="15925" y="130428"/>
                </a:lnTo>
                <a:lnTo>
                  <a:pt x="24676" y="128015"/>
                </a:lnTo>
                <a:lnTo>
                  <a:pt x="28651" y="121284"/>
                </a:lnTo>
                <a:lnTo>
                  <a:pt x="52031" y="81208"/>
                </a:lnTo>
                <a:lnTo>
                  <a:pt x="52031" y="28320"/>
                </a:lnTo>
                <a:lnTo>
                  <a:pt x="82850" y="28320"/>
                </a:lnTo>
                <a:lnTo>
                  <a:pt x="66319" y="0"/>
                </a:lnTo>
                <a:close/>
              </a:path>
              <a:path w="132638" h="1080173">
                <a:moveTo>
                  <a:pt x="82850" y="28320"/>
                </a:moveTo>
                <a:lnTo>
                  <a:pt x="80606" y="28320"/>
                </a:lnTo>
                <a:lnTo>
                  <a:pt x="80606" y="81208"/>
                </a:lnTo>
                <a:lnTo>
                  <a:pt x="103987" y="121284"/>
                </a:lnTo>
                <a:lnTo>
                  <a:pt x="107962" y="128015"/>
                </a:lnTo>
                <a:lnTo>
                  <a:pt x="116712" y="130428"/>
                </a:lnTo>
                <a:lnTo>
                  <a:pt x="123520" y="126364"/>
                </a:lnTo>
                <a:lnTo>
                  <a:pt x="130340" y="122427"/>
                </a:lnTo>
                <a:lnTo>
                  <a:pt x="132638" y="113664"/>
                </a:lnTo>
                <a:lnTo>
                  <a:pt x="128663" y="106806"/>
                </a:lnTo>
                <a:lnTo>
                  <a:pt x="82850" y="28320"/>
                </a:lnTo>
                <a:close/>
              </a:path>
              <a:path w="132638" h="1080173">
                <a:moveTo>
                  <a:pt x="80606" y="28320"/>
                </a:moveTo>
                <a:lnTo>
                  <a:pt x="52031" y="28320"/>
                </a:lnTo>
                <a:lnTo>
                  <a:pt x="52031" y="81208"/>
                </a:lnTo>
                <a:lnTo>
                  <a:pt x="66319" y="56719"/>
                </a:lnTo>
                <a:lnTo>
                  <a:pt x="53975" y="35559"/>
                </a:lnTo>
                <a:lnTo>
                  <a:pt x="80606" y="35559"/>
                </a:lnTo>
                <a:lnTo>
                  <a:pt x="80606" y="28320"/>
                </a:lnTo>
                <a:close/>
              </a:path>
              <a:path w="132638" h="1080173">
                <a:moveTo>
                  <a:pt x="80606" y="35559"/>
                </a:moveTo>
                <a:lnTo>
                  <a:pt x="78663" y="35559"/>
                </a:lnTo>
                <a:lnTo>
                  <a:pt x="66319" y="56719"/>
                </a:lnTo>
                <a:lnTo>
                  <a:pt x="80606" y="81208"/>
                </a:lnTo>
                <a:lnTo>
                  <a:pt x="80606" y="35559"/>
                </a:lnTo>
                <a:close/>
              </a:path>
              <a:path w="132638" h="1080173">
                <a:moveTo>
                  <a:pt x="78663" y="35559"/>
                </a:moveTo>
                <a:lnTo>
                  <a:pt x="53975" y="35559"/>
                </a:lnTo>
                <a:lnTo>
                  <a:pt x="66319" y="56719"/>
                </a:lnTo>
                <a:lnTo>
                  <a:pt x="78663" y="35559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11"/>
          <p:cNvSpPr/>
          <p:nvPr/>
        </p:nvSpPr>
        <p:spPr>
          <a:xfrm>
            <a:off x="1000100" y="3461221"/>
            <a:ext cx="2938373" cy="110655"/>
          </a:xfrm>
          <a:custGeom>
            <a:avLst/>
            <a:gdLst/>
            <a:ahLst/>
            <a:cxnLst/>
            <a:rect l="l" t="t" r="r" b="b"/>
            <a:pathLst>
              <a:path w="2938373" h="110655">
                <a:moveTo>
                  <a:pt x="2900639" y="55333"/>
                </a:moveTo>
                <a:lnTo>
                  <a:pt x="2833979" y="94208"/>
                </a:lnTo>
                <a:lnTo>
                  <a:pt x="2832455" y="100037"/>
                </a:lnTo>
                <a:lnTo>
                  <a:pt x="2837789" y="109118"/>
                </a:lnTo>
                <a:lnTo>
                  <a:pt x="2843631" y="110655"/>
                </a:lnTo>
                <a:lnTo>
                  <a:pt x="2848076" y="108013"/>
                </a:lnTo>
                <a:lnTo>
                  <a:pt x="2922046" y="64858"/>
                </a:lnTo>
                <a:lnTo>
                  <a:pt x="2919577" y="64858"/>
                </a:lnTo>
                <a:lnTo>
                  <a:pt x="2919577" y="63563"/>
                </a:lnTo>
                <a:lnTo>
                  <a:pt x="2914751" y="63563"/>
                </a:lnTo>
                <a:lnTo>
                  <a:pt x="2900639" y="55333"/>
                </a:lnTo>
                <a:close/>
              </a:path>
              <a:path w="2938373" h="110655">
                <a:moveTo>
                  <a:pt x="2884306" y="45808"/>
                </a:moveTo>
                <a:lnTo>
                  <a:pt x="0" y="45808"/>
                </a:lnTo>
                <a:lnTo>
                  <a:pt x="0" y="64858"/>
                </a:lnTo>
                <a:lnTo>
                  <a:pt x="2884306" y="64858"/>
                </a:lnTo>
                <a:lnTo>
                  <a:pt x="2900639" y="55333"/>
                </a:lnTo>
                <a:lnTo>
                  <a:pt x="2884306" y="45808"/>
                </a:lnTo>
                <a:close/>
              </a:path>
              <a:path w="2938373" h="110655">
                <a:moveTo>
                  <a:pt x="2922046" y="45808"/>
                </a:moveTo>
                <a:lnTo>
                  <a:pt x="2919577" y="45808"/>
                </a:lnTo>
                <a:lnTo>
                  <a:pt x="2919577" y="64858"/>
                </a:lnTo>
                <a:lnTo>
                  <a:pt x="2922046" y="64858"/>
                </a:lnTo>
                <a:lnTo>
                  <a:pt x="2938373" y="55333"/>
                </a:lnTo>
                <a:lnTo>
                  <a:pt x="2922046" y="45808"/>
                </a:lnTo>
                <a:close/>
              </a:path>
              <a:path w="2938373" h="110655">
                <a:moveTo>
                  <a:pt x="2914751" y="47104"/>
                </a:moveTo>
                <a:lnTo>
                  <a:pt x="2900639" y="55333"/>
                </a:lnTo>
                <a:lnTo>
                  <a:pt x="2914751" y="63563"/>
                </a:lnTo>
                <a:lnTo>
                  <a:pt x="2914751" y="47104"/>
                </a:lnTo>
                <a:close/>
              </a:path>
              <a:path w="2938373" h="110655">
                <a:moveTo>
                  <a:pt x="2919577" y="47104"/>
                </a:moveTo>
                <a:lnTo>
                  <a:pt x="2914751" y="47104"/>
                </a:lnTo>
                <a:lnTo>
                  <a:pt x="2914751" y="63563"/>
                </a:lnTo>
                <a:lnTo>
                  <a:pt x="2919577" y="63563"/>
                </a:lnTo>
                <a:lnTo>
                  <a:pt x="2919577" y="47104"/>
                </a:lnTo>
                <a:close/>
              </a:path>
              <a:path w="2938373" h="110655">
                <a:moveTo>
                  <a:pt x="2843631" y="0"/>
                </a:moveTo>
                <a:lnTo>
                  <a:pt x="2837789" y="1536"/>
                </a:lnTo>
                <a:lnTo>
                  <a:pt x="2832455" y="10629"/>
                </a:lnTo>
                <a:lnTo>
                  <a:pt x="2833979" y="16459"/>
                </a:lnTo>
                <a:lnTo>
                  <a:pt x="2900639" y="55333"/>
                </a:lnTo>
                <a:lnTo>
                  <a:pt x="2914751" y="47104"/>
                </a:lnTo>
                <a:lnTo>
                  <a:pt x="2919577" y="47104"/>
                </a:lnTo>
                <a:lnTo>
                  <a:pt x="2919577" y="45808"/>
                </a:lnTo>
                <a:lnTo>
                  <a:pt x="2922046" y="45808"/>
                </a:lnTo>
                <a:lnTo>
                  <a:pt x="2848076" y="2654"/>
                </a:lnTo>
                <a:lnTo>
                  <a:pt x="2843631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12"/>
          <p:cNvSpPr/>
          <p:nvPr/>
        </p:nvSpPr>
        <p:spPr>
          <a:xfrm>
            <a:off x="1214414" y="3286124"/>
            <a:ext cx="467994" cy="2160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24"/>
          <p:cNvSpPr txBox="1"/>
          <p:nvPr/>
        </p:nvSpPr>
        <p:spPr>
          <a:xfrm>
            <a:off x="1142976" y="3000372"/>
            <a:ext cx="56959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300K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3"/>
          <p:cNvSpPr/>
          <p:nvPr/>
        </p:nvSpPr>
        <p:spPr>
          <a:xfrm>
            <a:off x="1960866" y="3000372"/>
            <a:ext cx="467994" cy="5040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25"/>
          <p:cNvSpPr txBox="1"/>
          <p:nvPr/>
        </p:nvSpPr>
        <p:spPr>
          <a:xfrm>
            <a:off x="1928794" y="2714620"/>
            <a:ext cx="510540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600K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4"/>
          <p:cNvSpPr/>
          <p:nvPr/>
        </p:nvSpPr>
        <p:spPr>
          <a:xfrm>
            <a:off x="2857488" y="2636356"/>
            <a:ext cx="467995" cy="86408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26"/>
          <p:cNvSpPr txBox="1"/>
          <p:nvPr/>
        </p:nvSpPr>
        <p:spPr>
          <a:xfrm>
            <a:off x="2857488" y="2357430"/>
            <a:ext cx="43116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1mil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7" name="object 39"/>
          <p:cNvSpPr txBox="1"/>
          <p:nvPr/>
        </p:nvSpPr>
        <p:spPr>
          <a:xfrm>
            <a:off x="928662" y="2213424"/>
            <a:ext cx="1571636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20" dirty="0">
                <a:latin typeface="Arial"/>
                <a:cs typeface="Arial"/>
              </a:rPr>
              <a:t>L</a:t>
            </a:r>
            <a:r>
              <a:rPr sz="1400" b="1" spc="-10" dirty="0">
                <a:latin typeface="Arial"/>
                <a:cs typeface="Arial"/>
              </a:rPr>
              <a:t>T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lang="uk-UA" sz="1400" b="1" spc="-20" dirty="0" err="1" smtClean="0">
                <a:latin typeface="Arial"/>
                <a:cs typeface="Arial"/>
              </a:rPr>
              <a:t>пользов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" name="object 23"/>
          <p:cNvSpPr txBox="1"/>
          <p:nvPr/>
        </p:nvSpPr>
        <p:spPr>
          <a:xfrm>
            <a:off x="2857488" y="3500438"/>
            <a:ext cx="70993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2012.Q3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0" name="object 22"/>
          <p:cNvSpPr txBox="1"/>
          <p:nvPr/>
        </p:nvSpPr>
        <p:spPr>
          <a:xfrm>
            <a:off x="857224" y="3500438"/>
            <a:ext cx="186880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latin typeface="Arial"/>
                <a:cs typeface="Arial"/>
              </a:rPr>
              <a:t>05.31.</a:t>
            </a:r>
            <a:r>
              <a:rPr sz="1400" b="1" spc="-15" dirty="0">
                <a:latin typeface="Arial"/>
                <a:cs typeface="Arial"/>
              </a:rPr>
              <a:t>2</a:t>
            </a:r>
            <a:r>
              <a:rPr sz="1400" b="1" dirty="0">
                <a:latin typeface="Arial"/>
                <a:cs typeface="Arial"/>
              </a:rPr>
              <a:t>0</a:t>
            </a:r>
            <a:r>
              <a:rPr sz="1400" b="1" spc="-15" dirty="0">
                <a:latin typeface="Arial"/>
                <a:cs typeface="Arial"/>
              </a:rPr>
              <a:t>1</a:t>
            </a:r>
            <a:r>
              <a:rPr sz="1400" b="1" dirty="0">
                <a:latin typeface="Arial"/>
                <a:cs typeface="Arial"/>
              </a:rPr>
              <a:t>2</a:t>
            </a:r>
            <a:r>
              <a:rPr sz="1400" b="1" spc="10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06.30.</a:t>
            </a:r>
            <a:r>
              <a:rPr sz="1400" b="1" spc="-15" dirty="0">
                <a:latin typeface="Arial"/>
                <a:cs typeface="Arial"/>
              </a:rPr>
              <a:t>2</a:t>
            </a:r>
            <a:r>
              <a:rPr sz="1400" b="1" dirty="0">
                <a:latin typeface="Arial"/>
                <a:cs typeface="Arial"/>
              </a:rPr>
              <a:t>0</a:t>
            </a:r>
            <a:r>
              <a:rPr sz="1400" b="1" spc="-15" dirty="0">
                <a:latin typeface="Arial"/>
                <a:cs typeface="Arial"/>
              </a:rPr>
              <a:t>1</a:t>
            </a:r>
            <a:r>
              <a:rPr sz="1400" b="1" dirty="0">
                <a:latin typeface="Arial"/>
                <a:cs typeface="Arial"/>
              </a:rPr>
              <a:t>2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4071934" y="3797638"/>
          <a:ext cx="452436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  <a:gridCol w="2262182"/>
              </a:tblGrid>
              <a:tr h="290472">
                <a:tc>
                  <a:txBody>
                    <a:bodyPr/>
                    <a:lstStyle/>
                    <a:p>
                      <a:r>
                        <a:rPr lang="ru-RU" dirty="0" smtClean="0"/>
                        <a:t>Оператор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Сеть</a:t>
                      </a:r>
                      <a:endParaRPr lang="uk-UA" dirty="0"/>
                    </a:p>
                  </a:txBody>
                  <a:tcPr/>
                </a:tc>
              </a:tr>
              <a:tr h="29047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Киевстар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2G</a:t>
                      </a:r>
                      <a:endParaRPr lang="uk-UA" dirty="0"/>
                    </a:p>
                  </a:txBody>
                  <a:tcPr/>
                </a:tc>
              </a:tr>
              <a:tr h="290472">
                <a:tc>
                  <a:txBody>
                    <a:bodyPr/>
                    <a:lstStyle/>
                    <a:p>
                      <a:r>
                        <a:rPr lang="ru-RU" dirty="0" smtClean="0"/>
                        <a:t>МТС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2G +</a:t>
                      </a:r>
                      <a:r>
                        <a:rPr lang="en-US" baseline="0" dirty="0" smtClean="0"/>
                        <a:t>  3G CDMA</a:t>
                      </a:r>
                      <a:endParaRPr lang="uk-UA" dirty="0"/>
                    </a:p>
                  </a:txBody>
                  <a:tcPr/>
                </a:tc>
              </a:tr>
              <a:tr h="290472">
                <a:tc>
                  <a:txBody>
                    <a:bodyPr/>
                    <a:lstStyle/>
                    <a:p>
                      <a:r>
                        <a:rPr lang="en-US" dirty="0" smtClean="0"/>
                        <a:t>Life</a:t>
                      </a:r>
                      <a:r>
                        <a:rPr lang="ru-RU" dirty="0" smtClean="0"/>
                        <a:t>:)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2G</a:t>
                      </a:r>
                      <a:endParaRPr lang="uk-UA" dirty="0"/>
                    </a:p>
                  </a:txBody>
                  <a:tcPr/>
                </a:tc>
              </a:tr>
              <a:tr h="29047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Trimob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3G</a:t>
                      </a:r>
                      <a:endParaRPr lang="uk-UA" dirty="0"/>
                    </a:p>
                  </a:txBody>
                  <a:tcPr/>
                </a:tc>
              </a:tr>
              <a:tr h="29047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Интертелеком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3G</a:t>
                      </a:r>
                      <a:r>
                        <a:rPr lang="en-US" baseline="0" dirty="0" smtClean="0"/>
                        <a:t> CDMA</a:t>
                      </a:r>
                      <a:endParaRPr lang="uk-UA" dirty="0"/>
                    </a:p>
                  </a:txBody>
                  <a:tcPr/>
                </a:tc>
              </a:tr>
              <a:tr h="29047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Freshtel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WiMax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object 6"/>
          <p:cNvSpPr txBox="1">
            <a:spLocks/>
          </p:cNvSpPr>
          <p:nvPr/>
        </p:nvSpPr>
        <p:spPr>
          <a:xfrm>
            <a:off x="5214942" y="2714620"/>
            <a:ext cx="3357586" cy="857256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marL="29464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Украина</a:t>
            </a:r>
            <a:r>
              <a:rPr kumimoji="0" lang="en-US" sz="1600" b="1" i="0" u="none" strike="noStrike" kern="1200" cap="none" spc="-10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:</a:t>
            </a:r>
            <a:r>
              <a:rPr kumimoji="0" lang="en-US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</a:t>
            </a:r>
            <a:r>
              <a:rPr kumimoji="0" lang="ru-RU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порядка 1,5 </a:t>
            </a:r>
            <a:r>
              <a:rPr kumimoji="0" lang="ru-RU" sz="1600" b="1" i="0" u="none" strike="noStrike" kern="1200" cap="none" spc="25" normalizeH="0" baseline="0" noProof="0" dirty="0" err="1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млн</a:t>
            </a:r>
            <a:r>
              <a:rPr kumimoji="0" lang="ru-RU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 пользователей </a:t>
            </a:r>
            <a:r>
              <a:rPr kumimoji="0" lang="en-US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3G </a:t>
            </a:r>
            <a:r>
              <a:rPr kumimoji="0" lang="ru-RU" sz="1600" b="1" i="0" u="none" strike="noStrike" kern="1200" cap="none" spc="25" normalizeH="0" baseline="0" noProof="0" dirty="0" smtClean="0">
                <a:ln>
                  <a:noFill/>
                </a:ln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вариантов</a:t>
            </a:r>
            <a:r>
              <a:rPr lang="en-US" sz="1600" b="1" spc="25" dirty="0" smtClean="0">
                <a:latin typeface="Helvetica" pitchFamily="34" charset="0"/>
                <a:ea typeface="+mj-ea"/>
                <a:cs typeface="Helvetica" pitchFamily="34" charset="0"/>
              </a:rPr>
              <a:t> </a:t>
            </a:r>
            <a:endParaRPr lang="ru-RU" sz="1600" b="1" spc="25" dirty="0" smtClean="0">
              <a:latin typeface="Helvetica" pitchFamily="34" charset="0"/>
              <a:ea typeface="+mj-ea"/>
              <a:cs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Text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5764</TotalTime>
  <Words>2213</Words>
  <Application>Microsoft Office PowerPoint</Application>
  <PresentationFormat>Экран (4:3)</PresentationFormat>
  <Paragraphs>317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Аспект</vt:lpstr>
      <vt:lpstr>Диаграмма</vt:lpstr>
      <vt:lpstr>Телеком услуги 21го века</vt:lpstr>
      <vt:lpstr>Содержание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Регионы запуска</vt:lpstr>
      <vt:lpstr>Слайд 23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Телеком услуги 21го века</dc:title>
  <dc:creator>1</dc:creator>
  <cp:lastModifiedBy>Oleggio</cp:lastModifiedBy>
  <cp:revision>88</cp:revision>
  <dcterms:created xsi:type="dcterms:W3CDTF">2013-08-23T17:32:50Z</dcterms:created>
  <dcterms:modified xsi:type="dcterms:W3CDTF">2016-12-13T22:51:04Z</dcterms:modified>
</cp:coreProperties>
</file>